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6" r:id="rId3"/>
    <p:sldId id="279" r:id="rId4"/>
    <p:sldId id="267" r:id="rId5"/>
    <p:sldId id="265" r:id="rId6"/>
    <p:sldId id="268" r:id="rId7"/>
    <p:sldId id="272" r:id="rId8"/>
    <p:sldId id="280" r:id="rId9"/>
    <p:sldId id="264" r:id="rId10"/>
    <p:sldId id="266" r:id="rId11"/>
    <p:sldId id="274" r:id="rId12"/>
    <p:sldId id="281" r:id="rId13"/>
    <p:sldId id="275" r:id="rId14"/>
    <p:sldId id="282" r:id="rId15"/>
    <p:sldId id="276" r:id="rId16"/>
    <p:sldId id="273" r:id="rId17"/>
    <p:sldId id="269" r:id="rId18"/>
    <p:sldId id="258" r:id="rId19"/>
    <p:sldId id="277" r:id="rId20"/>
    <p:sldId id="259" r:id="rId21"/>
    <p:sldId id="260" r:id="rId22"/>
    <p:sldId id="261" r:id="rId23"/>
    <p:sldId id="271" r:id="rId24"/>
    <p:sldId id="262" r:id="rId25"/>
    <p:sldId id="270" r:id="rId26"/>
    <p:sldId id="278" r:id="rId27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2D3F0"/>
    <a:srgbClr val="D0E0E3"/>
    <a:srgbClr val="F2DCC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preferSingleView="1">
    <p:restoredLeft sz="18927"/>
    <p:restoredTop sz="94729"/>
  </p:normalViewPr>
  <p:slideViewPr>
    <p:cSldViewPr snapToGrid="0">
      <p:cViewPr>
        <p:scale>
          <a:sx n="113" d="100"/>
          <a:sy n="113" d="100"/>
        </p:scale>
        <p:origin x="272" y="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68B8AAA-5AC0-5581-970C-8609F3CE23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549DE83C-E9AD-BAE9-7F0C-5BF5BD1071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57488D4-50C3-E3C5-3C24-C0D78D9005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EFD98-1FFE-ED44-9F5E-DE0E1D6D16F9}" type="datetimeFigureOut">
              <a:t>2024/2/12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0FB3069-106D-4458-A41C-964307DC1E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099D9B4-C963-CDE6-0236-E608AB9FA5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58425-F323-EC48-A925-6E4465A13937}" type="slidenum"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620118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83AC544-5D27-A673-EB23-EF09A487B2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B9EBCCDB-E750-7943-775D-B446524BB3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F9C7BB9-D5DC-4E3E-A447-40361EEF92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EFD98-1FFE-ED44-9F5E-DE0E1D6D16F9}" type="datetimeFigureOut">
              <a:t>2024/2/12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32109BB-4B29-107B-3B3A-0261185BCD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23EF8CF-BF34-CB04-AA55-AB3338895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58425-F323-EC48-A925-6E4465A13937}" type="slidenum"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679115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6744F0EC-3EEC-27D3-6A76-869C3B5D6B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DB14085C-3CD8-7CBB-5ADF-E93FBABBDA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7C90ACF-59BA-1D8F-2511-E88E7DEF0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EFD98-1FFE-ED44-9F5E-DE0E1D6D16F9}" type="datetimeFigureOut">
              <a:t>2024/2/12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41931D7-5538-2470-8774-A56C09FA82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5DE6FCD-5FC7-EA56-CC5F-E51845DE0C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58425-F323-EC48-A925-6E4465A13937}" type="slidenum"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436661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6DD41CD-B556-19C5-B3C4-133EBA335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53C17F9-40D5-039A-D654-DAD263292D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BA718EF-C9F7-1B8C-082F-2EBBB0723E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EFD98-1FFE-ED44-9F5E-DE0E1D6D16F9}" type="datetimeFigureOut">
              <a:t>2024/2/12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C6DD358-3622-939E-5DCD-7C3486CBEA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BEA446F-47F8-083E-9C8A-ED2E151EE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58425-F323-EC48-A925-6E4465A13937}" type="slidenum"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312140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34DD811-5998-AC88-82C5-B3A04AC6F8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A7A3DC64-C517-C190-242B-16453B968D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E433866-C04C-BCE0-B1A5-3DFFC68196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EFD98-1FFE-ED44-9F5E-DE0E1D6D16F9}" type="datetimeFigureOut">
              <a:t>2024/2/12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40EF4E8-78CB-E1DF-F1D4-13D30F158A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9CF6029-0483-9562-DC92-2B5668A15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58425-F323-EC48-A925-6E4465A13937}" type="slidenum"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876979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74EFD7B-7A3D-B6ED-7084-BB23DB4E0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A4C0C2C-3B36-8F15-3AA1-04E763289B2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B56C5329-964A-D7EC-EB22-109806192B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60223C5E-1719-51E4-4649-74CEF0CC4A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EFD98-1FFE-ED44-9F5E-DE0E1D6D16F9}" type="datetimeFigureOut">
              <a:t>2024/2/12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3A3F05DF-F29C-C884-686E-E6AFC29F50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1AF7A12D-5E4F-C313-ADC3-7CC667088B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58425-F323-EC48-A925-6E4465A13937}" type="slidenum"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823134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A141E10-B73A-1942-FA8B-01D729C3BF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73633425-DE22-E0DE-04B6-4FC2FC51DC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5EC2D94B-29E1-5EE6-AC7B-19B87B68AD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5DBA28CD-CA75-9C8F-3620-D907438E52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8B293C34-5064-8C98-147B-35CDC468204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FBA23131-705F-5984-C5EE-7AB0C3F793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EFD98-1FFE-ED44-9F5E-DE0E1D6D16F9}" type="datetimeFigureOut">
              <a:t>2024/2/12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7C601B95-F53B-D890-8F01-41000C33EC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87AB36B0-4D55-40F4-75CE-216D46EBE4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58425-F323-EC48-A925-6E4465A13937}" type="slidenum"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361105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A1E926E-4508-5D7B-365C-304448697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8B387DB2-7940-B2D5-1B2C-2A58FF08AC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EFD98-1FFE-ED44-9F5E-DE0E1D6D16F9}" type="datetimeFigureOut">
              <a:t>2024/2/12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A29705EF-8B7E-1585-E811-7B9D3A6C14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A0CBE221-16E1-1565-9CDB-82CDA00E6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58425-F323-EC48-A925-6E4465A13937}" type="slidenum"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034458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1BAE0056-1FD5-5E6B-984C-B7F3568B82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EFD98-1FFE-ED44-9F5E-DE0E1D6D16F9}" type="datetimeFigureOut">
              <a:t>2024/2/12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05898662-1F70-C11D-5A85-448698D1CA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673CD277-7F7C-56CE-D023-5718F48EA5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58425-F323-EC48-A925-6E4465A13937}" type="slidenum"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890147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433D83F-A366-5893-1A50-6C0AEABB3A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69EE598-FFBE-F8A1-A467-2BEEF8294F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F248EBD7-615E-E924-1BF0-40FF1A147C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BBB91574-5D81-F099-7116-4F2D4AA8F9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EFD98-1FFE-ED44-9F5E-DE0E1D6D16F9}" type="datetimeFigureOut">
              <a:t>2024/2/12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52DAFD22-276A-CB95-9498-6231F4CE5A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C2A333B8-D3CA-DADB-5671-315623F566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58425-F323-EC48-A925-6E4465A13937}" type="slidenum"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086161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BC4147B-4765-47CD-D01A-00AFD68C00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1DEECACD-1EA6-3AD9-2AD2-9A5A0EE678E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ED84D971-B608-0631-29EF-19D38FC2C4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96561576-22EC-5E71-8E98-AD63F4BC4D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EFD98-1FFE-ED44-9F5E-DE0E1D6D16F9}" type="datetimeFigureOut">
              <a:t>2024/2/12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0B98C247-F4DF-7008-39C8-AACB9DE9E2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BC7FF732-5AFA-AB76-76E1-E219592F94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58425-F323-EC48-A925-6E4465A13937}" type="slidenum"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643543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C1C5E0BE-8A5D-FFEA-9858-53896EF0A9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B4EEC494-9A62-BC99-F225-D5B30536A7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A003A08-3876-1BB8-0019-B08BADA1E7F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5EFD98-1FFE-ED44-9F5E-DE0E1D6D16F9}" type="datetimeFigureOut">
              <a:t>2024/2/12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7780716-81D6-CEF1-405C-4E3B645C42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F6B4CE7-681D-B3EC-F6A8-084CA64E34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658425-F323-EC48-A925-6E4465A13937}" type="slidenum"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031987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toppers/hakoniwa-px4sim/blob/main/drone_physics/README-ja.md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docswell.com/s/Kouhei_Ito/KDVNVK-2022-06-15-193343" TargetMode="External"/><Relationship Id="rId3" Type="http://schemas.openxmlformats.org/officeDocument/2006/relationships/hyperlink" Target="https://www.jstage.jst.go.jp/article/sicejl/56/1/56_3/_pdf" TargetMode="External"/><Relationship Id="rId7" Type="http://schemas.openxmlformats.org/officeDocument/2006/relationships/hyperlink" Target="https://mtkbirdman.com/flight-dynamics-body-axes-system" TargetMode="External"/><Relationship Id="rId12" Type="http://schemas.openxmlformats.org/officeDocument/2006/relationships/image" Target="../media/image22.jpeg"/><Relationship Id="rId2" Type="http://schemas.openxmlformats.org/officeDocument/2006/relationships/hyperlink" Target="https://www.coronasha.co.jp/np/isbn/9784339032307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sky-engin.jp/blog/eulerian-angles/" TargetMode="External"/><Relationship Id="rId11" Type="http://schemas.openxmlformats.org/officeDocument/2006/relationships/hyperlink" Target="https://youtu.be/GJBc6z6p0KQ" TargetMode="External"/><Relationship Id="rId5" Type="http://schemas.openxmlformats.org/officeDocument/2006/relationships/hyperlink" Target="https://www.sky-engin.jp/blog/eulers-equations-of-motion/" TargetMode="External"/><Relationship Id="rId10" Type="http://schemas.openxmlformats.org/officeDocument/2006/relationships/hyperlink" Target="https://github.com/clum/YouTube/blob/main/FlightMech07/lecture02c_euler_angles.pdf" TargetMode="External"/><Relationship Id="rId4" Type="http://schemas.openxmlformats.org/officeDocument/2006/relationships/hyperlink" Target="https://github.com/SKYnSPACE/AE450/blob/master/Lec10/AE450_Lec10_Quadcopter_Dynamics_and_Control.pdf" TargetMode="External"/><Relationship Id="rId9" Type="http://schemas.openxmlformats.org/officeDocument/2006/relationships/hyperlink" Target="https://github.com/kenjihiranabe/The-Art-of-Linear-Algebra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kenjihiranabe/The-Art-of-Linear-Algebra/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3" name="Rectangle 52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F241EFB6-6445-94A0-5E17-2C9CF6BC1B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769" r="12054" b="4152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55" name="Rectangle 54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6961E2FE-A44C-51ED-6D6E-A9DA51A704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kumimoji="1" lang="ja-JP" altLang="en-US" sz="4800">
                <a:solidFill>
                  <a:schemeClr val="bg1"/>
                </a:solidFill>
              </a:rPr>
              <a:t>ドローンの</a:t>
            </a:r>
            <a:br>
              <a:rPr kumimoji="1" lang="en-US" altLang="ja-JP" sz="4800">
                <a:solidFill>
                  <a:schemeClr val="bg1"/>
                </a:solidFill>
              </a:rPr>
            </a:br>
            <a:r>
              <a:rPr kumimoji="1" lang="ja-JP" altLang="en-US" sz="4800">
                <a:solidFill>
                  <a:schemeClr val="bg1"/>
                </a:solidFill>
              </a:rPr>
              <a:t>数学・物理・制御</a:t>
            </a:r>
            <a:br>
              <a:rPr kumimoji="1" lang="en-US" altLang="ja-JP" sz="4800">
                <a:solidFill>
                  <a:schemeClr val="bg1"/>
                </a:solidFill>
              </a:rPr>
            </a:br>
            <a:r>
              <a:rPr kumimoji="1" lang="ja-JP" altLang="en-US" sz="4800">
                <a:solidFill>
                  <a:schemeClr val="bg1"/>
                </a:solidFill>
              </a:rPr>
              <a:t>入門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94561D7E-7B9B-CD7E-40F6-6581914FDA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pPr algn="l"/>
            <a:r>
              <a:rPr kumimoji="1" lang="en-US" altLang="ja-JP" sz="2000">
                <a:solidFill>
                  <a:schemeClr val="bg1"/>
                </a:solidFill>
              </a:rPr>
              <a:t>2024/2/15</a:t>
            </a:r>
          </a:p>
          <a:p>
            <a:pPr algn="l"/>
            <a:r>
              <a:rPr kumimoji="1" lang="ja-JP" altLang="en-US" sz="2000">
                <a:solidFill>
                  <a:schemeClr val="bg1"/>
                </a:solidFill>
              </a:rPr>
              <a:t>箱庭ラボ</a:t>
            </a:r>
            <a:endParaRPr kumimoji="1" lang="en-US" altLang="ja-JP" sz="2000">
              <a:solidFill>
                <a:schemeClr val="bg1"/>
              </a:solidFill>
            </a:endParaRPr>
          </a:p>
          <a:p>
            <a:pPr algn="l"/>
            <a:r>
              <a:rPr lang="ja-JP" altLang="en-US" sz="2000">
                <a:solidFill>
                  <a:schemeClr val="bg1"/>
                </a:solidFill>
              </a:rPr>
              <a:t>平鍋健児</a:t>
            </a:r>
            <a:endParaRPr kumimoji="1" lang="ja-JP" altLang="en-US" sz="2000">
              <a:solidFill>
                <a:schemeClr val="bg1"/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図 7" descr="ロゴ, 会社名&#10;&#10;自動的に生成された説明">
            <a:extLst>
              <a:ext uri="{FF2B5EF4-FFF2-40B4-BE49-F238E27FC236}">
                <a16:creationId xmlns:a16="http://schemas.microsoft.com/office/drawing/2014/main" id="{DB561E6E-EA4D-D169-A321-23E08A4E8D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7936" y="4909993"/>
            <a:ext cx="1264092" cy="1061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591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8532D3-3E9D-18E7-2EA1-BCD0452107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1DC0B7E-1227-F392-1DF2-4BC19B9BDD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制御モデル</a:t>
            </a:r>
            <a:r>
              <a:rPr lang="en-US" altLang="ja-JP"/>
              <a:t>(</a:t>
            </a:r>
            <a:r>
              <a:rPr lang="en-US" altLang="ja-JP" sz="5400" b="1"/>
              <a:t>P</a:t>
            </a:r>
            <a:r>
              <a:rPr lang="en-US" altLang="ja-JP"/>
              <a:t>lant+</a:t>
            </a:r>
            <a:r>
              <a:rPr lang="en-US" altLang="ja-JP" sz="5400" b="1"/>
              <a:t>C</a:t>
            </a:r>
            <a:r>
              <a:rPr lang="en-US" altLang="ja-JP"/>
              <a:t>ontroller)</a:t>
            </a:r>
            <a:r>
              <a:rPr lang="ja-JP" altLang="en-US"/>
              <a:t>として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1C004C88-0457-3630-E8C5-1B80E58A3A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1177588" cy="617538"/>
          </a:xfrm>
        </p:spPr>
        <p:txBody>
          <a:bodyPr/>
          <a:lstStyle/>
          <a:p>
            <a:r>
              <a:rPr lang="en-US" altLang="ja-JP"/>
              <a:t>P=</a:t>
            </a:r>
            <a:r>
              <a:rPr lang="ja-JP" altLang="en-US"/>
              <a:t>箱庭ドローン，</a:t>
            </a:r>
            <a:r>
              <a:rPr lang="en-US" altLang="ja-JP"/>
              <a:t>C= PX4</a:t>
            </a:r>
            <a:r>
              <a:rPr lang="ja-JP" altLang="en-US"/>
              <a:t>の</a:t>
            </a:r>
            <a:r>
              <a:rPr lang="en-US" altLang="ja-JP"/>
              <a:t>PID </a:t>
            </a:r>
            <a:r>
              <a:rPr lang="ja-JP" altLang="en-US"/>
              <a:t>制御</a:t>
            </a:r>
            <a:endParaRPr lang="en-US" altLang="ja-JP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94BA4F9A-474B-3CDA-4025-63CB440B5117}"/>
              </a:ext>
            </a:extLst>
          </p:cNvPr>
          <p:cNvSpPr txBox="1"/>
          <p:nvPr/>
        </p:nvSpPr>
        <p:spPr>
          <a:xfrm>
            <a:off x="1251636" y="3710938"/>
            <a:ext cx="8771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並進の</a:t>
            </a:r>
            <a:endParaRPr kumimoji="1" lang="en-US" altLang="ja-JP"/>
          </a:p>
          <a:p>
            <a:r>
              <a:rPr lang="ja-JP" altLang="en-US"/>
              <a:t>動力学</a:t>
            </a:r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FBA4BE24-8BBF-9B24-1C62-DB35A8933B2E}"/>
              </a:ext>
            </a:extLst>
          </p:cNvPr>
          <p:cNvSpPr txBox="1"/>
          <p:nvPr/>
        </p:nvSpPr>
        <p:spPr>
          <a:xfrm>
            <a:off x="8733296" y="5966159"/>
            <a:ext cx="30812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(...</a:t>
            </a:r>
            <a:r>
              <a:rPr lang="ja-JP" altLang="en-US"/>
              <a:t>回転の方</a:t>
            </a:r>
            <a:r>
              <a:rPr kumimoji="1" lang="ja-JP" altLang="en-US"/>
              <a:t>は手に追えない</a:t>
            </a:r>
            <a:r>
              <a:rPr kumimoji="1" lang="en-US" altLang="ja-JP"/>
              <a:t>)</a:t>
            </a:r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9F283359-DBB0-A589-9886-F35AF39800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4448" y="3549888"/>
            <a:ext cx="4902199" cy="1203204"/>
          </a:xfrm>
          <a:prstGeom prst="rect">
            <a:avLst/>
          </a:prstGeom>
          <a:solidFill>
            <a:srgbClr val="D0E0E3"/>
          </a:solidFill>
          <a:ln>
            <a:solidFill>
              <a:srgbClr val="C2D3F0"/>
            </a:solidFill>
          </a:ln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567A51E1-E0F8-0808-5141-D3A207A0E8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3154"/>
          <a:stretch/>
        </p:blipFill>
        <p:spPr>
          <a:xfrm>
            <a:off x="3572119" y="5920318"/>
            <a:ext cx="2086856" cy="415173"/>
          </a:xfrm>
          <a:prstGeom prst="rect">
            <a:avLst/>
          </a:prstGeom>
          <a:ln>
            <a:solidFill>
              <a:srgbClr val="C2D3F0"/>
            </a:solidFill>
          </a:ln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AAC774E9-F8F5-420E-53D0-EC1D164453D9}"/>
              </a:ext>
            </a:extLst>
          </p:cNvPr>
          <p:cNvSpPr txBox="1"/>
          <p:nvPr/>
        </p:nvSpPr>
        <p:spPr>
          <a:xfrm>
            <a:off x="269676" y="4573987"/>
            <a:ext cx="144462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簡略仕様</a:t>
            </a:r>
            <a:endParaRPr kumimoji="1" lang="en-US" altLang="ja-JP"/>
          </a:p>
          <a:p>
            <a:endParaRPr kumimoji="1" lang="en-US" altLang="ja-JP"/>
          </a:p>
          <a:p>
            <a:r>
              <a:rPr lang="en-US" altLang="ja-JP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altLang="ja-JP"/>
              <a:t>=</a:t>
            </a:r>
            <a:r>
              <a:rPr lang="en-US" altLang="ja-JP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dz/dt</a:t>
            </a:r>
          </a:p>
          <a:p>
            <a:r>
              <a:rPr kumimoji="1" lang="en-US" altLang="ja-JP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(φ,θ,ψ)=</a:t>
            </a:r>
            <a:r>
              <a:rPr lang="en-US" altLang="ja-JP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</a:p>
          <a:p>
            <a:r>
              <a:rPr lang="en-US" altLang="ja-JP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(p,q,r) =0</a:t>
            </a:r>
          </a:p>
          <a:p>
            <a:endParaRPr lang="en-US" altLang="ja-JP"/>
          </a:p>
          <a:p>
            <a:r>
              <a:rPr lang="en-US" altLang="ja-JP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ja-JP" altLang="en-US"/>
              <a:t>の符号反転</a:t>
            </a:r>
            <a:endParaRPr lang="en-US" altLang="ja-JP"/>
          </a:p>
          <a:p>
            <a:endParaRPr kumimoji="1" lang="ja-JP" altLang="en-US"/>
          </a:p>
        </p:txBody>
      </p:sp>
      <p:cxnSp>
        <p:nvCxnSpPr>
          <p:cNvPr id="13" name="曲線コネクタ 12">
            <a:extLst>
              <a:ext uri="{FF2B5EF4-FFF2-40B4-BE49-F238E27FC236}">
                <a16:creationId xmlns:a16="http://schemas.microsoft.com/office/drawing/2014/main" id="{2F3C90E7-69E8-92E1-8983-EDAF37EA4220}"/>
              </a:ext>
            </a:extLst>
          </p:cNvPr>
          <p:cNvCxnSpPr>
            <a:cxnSpLocks/>
            <a:stCxn id="5" idx="2"/>
            <a:endCxn id="10" idx="0"/>
          </p:cNvCxnSpPr>
          <p:nvPr/>
        </p:nvCxnSpPr>
        <p:spPr>
          <a:xfrm rot="5400000">
            <a:off x="4031935" y="5336705"/>
            <a:ext cx="1167226" cy="1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図 17" descr="ペア, 暗い, テーブル, 紙 が含まれている画像&#10;&#10;自動的に生成された説明">
            <a:extLst>
              <a:ext uri="{FF2B5EF4-FFF2-40B4-BE49-F238E27FC236}">
                <a16:creationId xmlns:a16="http://schemas.microsoft.com/office/drawing/2014/main" id="{F422B881-1D37-E422-AA98-22AE613EBF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221188"/>
            <a:ext cx="1555402" cy="595313"/>
          </a:xfrm>
          <a:prstGeom prst="rect">
            <a:avLst/>
          </a:prstGeom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8D3A1D27-F124-02B8-1530-274FE5B40C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05955" y="2290017"/>
            <a:ext cx="889765" cy="469242"/>
          </a:xfrm>
          <a:prstGeom prst="rect">
            <a:avLst/>
          </a:prstGeom>
        </p:spPr>
      </p:pic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7321EF1A-6B69-AF26-C210-3BD3E6135184}"/>
              </a:ext>
            </a:extLst>
          </p:cNvPr>
          <p:cNvSpPr txBox="1"/>
          <p:nvPr/>
        </p:nvSpPr>
        <p:spPr>
          <a:xfrm>
            <a:off x="3351957" y="541232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簡略仕様</a:t>
            </a:r>
            <a:endParaRPr kumimoji="1" lang="en-US" altLang="ja-JP"/>
          </a:p>
        </p:txBody>
      </p:sp>
    </p:spTree>
    <p:extLst>
      <p:ext uri="{BB962C8B-B14F-4D97-AF65-F5344CB8AC3E}">
        <p14:creationId xmlns:p14="http://schemas.microsoft.com/office/powerpoint/2010/main" val="145803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98DC27FA-06CA-4C0F-D28B-7B51D17026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089" y="395"/>
            <a:ext cx="10907053" cy="6815764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72863FF7-1B59-C660-BA5B-5F1A67B90E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425" y="41841"/>
            <a:ext cx="2776538" cy="1325563"/>
          </a:xfrm>
        </p:spPr>
        <p:txBody>
          <a:bodyPr/>
          <a:lstStyle/>
          <a:p>
            <a:r>
              <a:rPr kumimoji="1" lang="en-US" altLang="ja-JP"/>
              <a:t>Plant</a:t>
            </a:r>
            <a:r>
              <a:rPr kumimoji="1" lang="ja-JP" altLang="en-US"/>
              <a:t>のみ</a:t>
            </a:r>
            <a:br>
              <a:rPr kumimoji="1" lang="en-US" altLang="ja-JP"/>
            </a:br>
            <a:r>
              <a:rPr kumimoji="1" lang="ja-JP" altLang="en-US"/>
              <a:t>の応答</a:t>
            </a:r>
          </a:p>
        </p:txBody>
      </p:sp>
      <p:pic>
        <p:nvPicPr>
          <p:cNvPr id="3" name="図 2" descr="ペア, 暗い, テーブル, 紙 が含まれている画像&#10;&#10;自動的に生成された説明">
            <a:extLst>
              <a:ext uri="{FF2B5EF4-FFF2-40B4-BE49-F238E27FC236}">
                <a16:creationId xmlns:a16="http://schemas.microsoft.com/office/drawing/2014/main" id="{46D9A3CC-CE85-A3CE-517B-FA9B07D990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9895" y="704622"/>
            <a:ext cx="1555402" cy="595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500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ダイアグラム&#10;&#10;自動的に生成された説明">
            <a:extLst>
              <a:ext uri="{FF2B5EF4-FFF2-40B4-BE49-F238E27FC236}">
                <a16:creationId xmlns:a16="http://schemas.microsoft.com/office/drawing/2014/main" id="{CBEC1AA9-B6F6-5698-479E-F99D1E94CA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767" y="0"/>
            <a:ext cx="10996298" cy="6871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2556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E519B4-7C26-6BF5-39EB-DD56962BC4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E71030F4-BDDC-F2D4-BEFB-74CBBA71CA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3869"/>
          <a:stretch/>
        </p:blipFill>
        <p:spPr>
          <a:xfrm>
            <a:off x="534729" y="828678"/>
            <a:ext cx="11122542" cy="5986463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A97A92CB-56B7-E832-42F7-4ADCA08AC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575" y="-228601"/>
            <a:ext cx="10515600" cy="1325563"/>
          </a:xfrm>
        </p:spPr>
        <p:txBody>
          <a:bodyPr/>
          <a:lstStyle/>
          <a:p>
            <a:r>
              <a:rPr kumimoji="1" lang="ja-JP" altLang="en-US"/>
              <a:t>フィードバック応答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58146012-820E-F7B8-9CD5-C81C07A480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9466" y="1579149"/>
            <a:ext cx="889765" cy="469242"/>
          </a:xfrm>
          <a:prstGeom prst="rect">
            <a:avLst/>
          </a:prstGeom>
        </p:spPr>
      </p:pic>
      <p:pic>
        <p:nvPicPr>
          <p:cNvPr id="4" name="図 3" descr="ペア, 暗い, テーブル, 紙 が含まれている画像&#10;&#10;自動的に生成された説明">
            <a:extLst>
              <a:ext uri="{FF2B5EF4-FFF2-40B4-BE49-F238E27FC236}">
                <a16:creationId xmlns:a16="http://schemas.microsoft.com/office/drawing/2014/main" id="{880E1F50-7A7E-D078-B0D4-E698669369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7369" y="1579149"/>
            <a:ext cx="1555402" cy="595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293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図 2" descr="ダイアグラム&#10;&#10;自動的に生成された説明">
            <a:extLst>
              <a:ext uri="{FF2B5EF4-FFF2-40B4-BE49-F238E27FC236}">
                <a16:creationId xmlns:a16="http://schemas.microsoft.com/office/drawing/2014/main" id="{2481BA77-5A62-C5DD-A216-1011B78723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017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834837A1-8EB1-9780-A782-610422386F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7244" y="5943600"/>
            <a:ext cx="30480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2767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CD961D-7210-30EB-0C57-A211F29DA0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9785EC6-ECDD-AB1A-8FAD-5E4733C17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制御モデル</a:t>
            </a:r>
            <a:r>
              <a:rPr lang="en-US" altLang="ja-JP"/>
              <a:t>(</a:t>
            </a:r>
            <a:r>
              <a:rPr lang="en-US" altLang="ja-JP" sz="5400" b="1"/>
              <a:t>P</a:t>
            </a:r>
            <a:r>
              <a:rPr lang="en-US" altLang="ja-JP"/>
              <a:t>lant+</a:t>
            </a:r>
            <a:r>
              <a:rPr lang="en-US" altLang="ja-JP" sz="5400" b="1"/>
              <a:t>C</a:t>
            </a:r>
            <a:r>
              <a:rPr lang="en-US" altLang="ja-JP"/>
              <a:t>ontroller)</a:t>
            </a:r>
            <a:r>
              <a:rPr lang="ja-JP" altLang="en-US"/>
              <a:t>として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E093A0CD-E589-6E70-D436-602ECD86EC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1177588" cy="4351338"/>
          </a:xfrm>
        </p:spPr>
        <p:txBody>
          <a:bodyPr/>
          <a:lstStyle/>
          <a:p>
            <a:r>
              <a:rPr lang="en-US" altLang="ja-JP"/>
              <a:t>P</a:t>
            </a:r>
            <a:r>
              <a:rPr lang="ja-JP" altLang="en-US"/>
              <a:t>のみは不安定（静止できない，地面があれば別）．</a:t>
            </a:r>
            <a:endParaRPr lang="en-US" altLang="ja-JP"/>
          </a:p>
          <a:p>
            <a:r>
              <a:rPr lang="en-US" altLang="ja-JP"/>
              <a:t>P</a:t>
            </a:r>
            <a:r>
              <a:rPr lang="ja-JP" altLang="en-US"/>
              <a:t>のみは振動なしで発散（バネのように位置で変化する力がない</a:t>
            </a:r>
            <a:r>
              <a:rPr lang="en-US" altLang="ja-JP"/>
              <a:t>)</a:t>
            </a:r>
            <a:r>
              <a:rPr lang="ja-JP" altLang="en-US"/>
              <a:t>．</a:t>
            </a:r>
            <a:endParaRPr lang="en-US" altLang="ja-JP"/>
          </a:p>
          <a:p>
            <a:r>
              <a:rPr lang="en-US" altLang="ja-JP"/>
              <a:t>P</a:t>
            </a:r>
            <a:r>
              <a:rPr lang="ja-JP" altLang="en-US"/>
              <a:t>と</a:t>
            </a:r>
            <a:r>
              <a:rPr lang="en-US" altLang="ja-JP"/>
              <a:t>C</a:t>
            </a:r>
            <a:r>
              <a:rPr lang="ja-JP" altLang="en-US"/>
              <a:t>のフィードバックによって振動を伴って制御可能となる．</a:t>
            </a:r>
            <a:endParaRPr lang="en-US" altLang="ja-JP"/>
          </a:p>
          <a:p>
            <a:r>
              <a:rPr lang="ja-JP" altLang="en-US"/>
              <a:t>さらに上位のミッションを受けた戦略（ステートマシン）で制御．</a:t>
            </a:r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4826126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01C04EAD-4AEF-1444-E323-915454DC19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7487" y="261925"/>
            <a:ext cx="6529387" cy="6194094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929B01C4-035F-2D20-F830-D4B2F1E6A0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99767" y="261925"/>
            <a:ext cx="1501631" cy="791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5012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9790E815-8239-EA11-659C-03ED76048F88}"/>
              </a:ext>
            </a:extLst>
          </p:cNvPr>
          <p:cNvSpPr txBox="1"/>
          <p:nvPr/>
        </p:nvSpPr>
        <p:spPr>
          <a:xfrm>
            <a:off x="702244" y="1712474"/>
            <a:ext cx="7141594" cy="4696553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txBody>
          <a:bodyPr wrap="square" rtlCol="0">
            <a:noAutofit/>
          </a:bodyPr>
          <a:lstStyle/>
          <a:p>
            <a:pPr algn="ctr"/>
            <a:endParaRPr kumimoji="1" lang="en-US" altLang="ja-JP" sz="2800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B34E9BF0-33A6-4313-159E-F6A3C91F64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015" y="-237160"/>
            <a:ext cx="10515600" cy="1325563"/>
          </a:xfrm>
        </p:spPr>
        <p:txBody>
          <a:bodyPr/>
          <a:lstStyle/>
          <a:p>
            <a:r>
              <a:rPr kumimoji="1" lang="ja-JP" altLang="en-US"/>
              <a:t>飛行計画と安定飛行制御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474F3561-F294-6C91-BFEE-6A787D85EC88}"/>
              </a:ext>
            </a:extLst>
          </p:cNvPr>
          <p:cNvSpPr txBox="1"/>
          <p:nvPr/>
        </p:nvSpPr>
        <p:spPr>
          <a:xfrm>
            <a:off x="2883022" y="3791742"/>
            <a:ext cx="4266477" cy="2357618"/>
          </a:xfrm>
          <a:prstGeom prst="rect">
            <a:avLst/>
          </a:prstGeom>
          <a:solidFill>
            <a:srgbClr val="F2DCC5"/>
          </a:solidFill>
          <a:ln>
            <a:noFill/>
          </a:ln>
        </p:spPr>
        <p:txBody>
          <a:bodyPr wrap="square" rtlCol="0">
            <a:noAutofit/>
          </a:bodyPr>
          <a:lstStyle/>
          <a:p>
            <a:pPr algn="ctr"/>
            <a:endParaRPr kumimoji="1" lang="en-US" altLang="ja-JP" sz="280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AC896BE5-BF30-37AC-5D18-54D867DFFD82}"/>
              </a:ext>
            </a:extLst>
          </p:cNvPr>
          <p:cNvSpPr txBox="1"/>
          <p:nvPr/>
        </p:nvSpPr>
        <p:spPr>
          <a:xfrm>
            <a:off x="1598560" y="2918896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位置</a:t>
            </a:r>
            <a:endParaRPr kumimoji="1" lang="en-US" altLang="ja-JP"/>
          </a:p>
          <a:p>
            <a:r>
              <a:rPr kumimoji="1" lang="ja-JP" altLang="en-US"/>
              <a:t>姿勢</a:t>
            </a:r>
          </a:p>
        </p:txBody>
      </p:sp>
      <p:cxnSp>
        <p:nvCxnSpPr>
          <p:cNvPr id="12" name="カギ線コネクタ 11">
            <a:extLst>
              <a:ext uri="{FF2B5EF4-FFF2-40B4-BE49-F238E27FC236}">
                <a16:creationId xmlns:a16="http://schemas.microsoft.com/office/drawing/2014/main" id="{0F6AE0E1-6CAB-0824-6F09-EEE8934BCCA0}"/>
              </a:ext>
            </a:extLst>
          </p:cNvPr>
          <p:cNvCxnSpPr>
            <a:cxnSpLocks/>
            <a:stCxn id="18" idx="2"/>
            <a:endCxn id="29" idx="1"/>
          </p:cNvCxnSpPr>
          <p:nvPr/>
        </p:nvCxnSpPr>
        <p:spPr>
          <a:xfrm rot="16200000" flipH="1">
            <a:off x="1434427" y="2788279"/>
            <a:ext cx="2239995" cy="1812949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DCB489B9-1E3B-744B-7E02-11B74CB5F33F}"/>
              </a:ext>
            </a:extLst>
          </p:cNvPr>
          <p:cNvSpPr txBox="1"/>
          <p:nvPr/>
        </p:nvSpPr>
        <p:spPr>
          <a:xfrm>
            <a:off x="6577685" y="2311802"/>
            <a:ext cx="7375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/>
              <a:t>位置</a:t>
            </a:r>
            <a:endParaRPr lang="en-US" altLang="ja-JP"/>
          </a:p>
          <a:p>
            <a:r>
              <a:rPr lang="ja-JP" altLang="en-US"/>
              <a:t>姿勢</a:t>
            </a:r>
          </a:p>
        </p:txBody>
      </p:sp>
      <p:cxnSp>
        <p:nvCxnSpPr>
          <p:cNvPr id="23" name="直線矢印コネクタ 22">
            <a:extLst>
              <a:ext uri="{FF2B5EF4-FFF2-40B4-BE49-F238E27FC236}">
                <a16:creationId xmlns:a16="http://schemas.microsoft.com/office/drawing/2014/main" id="{AB5FCAE0-3140-DF7E-144A-AA62C988F2BA}"/>
              </a:ext>
            </a:extLst>
          </p:cNvPr>
          <p:cNvCxnSpPr>
            <a:cxnSpLocks/>
          </p:cNvCxnSpPr>
          <p:nvPr/>
        </p:nvCxnSpPr>
        <p:spPr>
          <a:xfrm>
            <a:off x="4906505" y="4823713"/>
            <a:ext cx="66834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カギ線コネクタ 27">
            <a:extLst>
              <a:ext uri="{FF2B5EF4-FFF2-40B4-BE49-F238E27FC236}">
                <a16:creationId xmlns:a16="http://schemas.microsoft.com/office/drawing/2014/main" id="{E08748D5-59C5-EAF5-2D8C-CFA7C6D4A872}"/>
              </a:ext>
            </a:extLst>
          </p:cNvPr>
          <p:cNvCxnSpPr>
            <a:cxnSpLocks/>
          </p:cNvCxnSpPr>
          <p:nvPr/>
        </p:nvCxnSpPr>
        <p:spPr>
          <a:xfrm rot="5400000" flipH="1">
            <a:off x="5097170" y="4278196"/>
            <a:ext cx="16414" cy="1899373"/>
          </a:xfrm>
          <a:prstGeom prst="bentConnector3">
            <a:avLst>
              <a:gd name="adj1" fmla="val -1044547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カギ線コネクタ 40">
            <a:extLst>
              <a:ext uri="{FF2B5EF4-FFF2-40B4-BE49-F238E27FC236}">
                <a16:creationId xmlns:a16="http://schemas.microsoft.com/office/drawing/2014/main" id="{DC18A6EB-04EC-EA68-767A-39331879BF2B}"/>
              </a:ext>
            </a:extLst>
          </p:cNvPr>
          <p:cNvCxnSpPr>
            <a:cxnSpLocks/>
            <a:stCxn id="26" idx="3"/>
            <a:endCxn id="18" idx="3"/>
          </p:cNvCxnSpPr>
          <p:nvPr/>
        </p:nvCxnSpPr>
        <p:spPr>
          <a:xfrm flipH="1" flipV="1">
            <a:off x="2386293" y="2251592"/>
            <a:ext cx="4621804" cy="2579819"/>
          </a:xfrm>
          <a:prstGeom prst="bentConnector3">
            <a:avLst>
              <a:gd name="adj1" fmla="val -9583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テキスト ボックス 47">
            <a:extLst>
              <a:ext uri="{FF2B5EF4-FFF2-40B4-BE49-F238E27FC236}">
                <a16:creationId xmlns:a16="http://schemas.microsoft.com/office/drawing/2014/main" id="{C3D4F304-F744-8400-CC7C-4B3C690B82CD}"/>
              </a:ext>
            </a:extLst>
          </p:cNvPr>
          <p:cNvSpPr txBox="1"/>
          <p:nvPr/>
        </p:nvSpPr>
        <p:spPr>
          <a:xfrm>
            <a:off x="3566708" y="5517317"/>
            <a:ext cx="29685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/>
              <a:t>加速度，位置，姿勢，軌跡</a:t>
            </a:r>
            <a:endParaRPr lang="en-US" altLang="ja-JP"/>
          </a:p>
          <a:p>
            <a:r>
              <a:rPr lang="en-US" altLang="ja-JP"/>
              <a:t>gyro, mag, acc, vel, GPS</a:t>
            </a:r>
            <a:endParaRPr lang="ja-JP" altLang="en-US"/>
          </a:p>
        </p:txBody>
      </p:sp>
      <p:sp>
        <p:nvSpPr>
          <p:cNvPr id="49" name="テキスト ボックス 48">
            <a:extLst>
              <a:ext uri="{FF2B5EF4-FFF2-40B4-BE49-F238E27FC236}">
                <a16:creationId xmlns:a16="http://schemas.microsoft.com/office/drawing/2014/main" id="{5CB8A470-76D6-F94D-00D8-78BE97CEC2B4}"/>
              </a:ext>
            </a:extLst>
          </p:cNvPr>
          <p:cNvSpPr txBox="1"/>
          <p:nvPr/>
        </p:nvSpPr>
        <p:spPr>
          <a:xfrm>
            <a:off x="4803206" y="4064817"/>
            <a:ext cx="17952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/>
              <a:t>コントロール</a:t>
            </a:r>
          </a:p>
        </p:txBody>
      </p:sp>
      <p:pic>
        <p:nvPicPr>
          <p:cNvPr id="16" name="図 15">
            <a:extLst>
              <a:ext uri="{FF2B5EF4-FFF2-40B4-BE49-F238E27FC236}">
                <a16:creationId xmlns:a16="http://schemas.microsoft.com/office/drawing/2014/main" id="{029F4F49-55F3-648E-DEBF-038AA932BC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0534" y="1459664"/>
            <a:ext cx="1501631" cy="791927"/>
          </a:xfrm>
          <a:prstGeom prst="rect">
            <a:avLst/>
          </a:prstGeom>
        </p:spPr>
      </p:pic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6BCF7748-DC7F-9E13-B627-5FDE06516660}"/>
              </a:ext>
            </a:extLst>
          </p:cNvPr>
          <p:cNvSpPr txBox="1"/>
          <p:nvPr/>
        </p:nvSpPr>
        <p:spPr>
          <a:xfrm>
            <a:off x="909607" y="1928426"/>
            <a:ext cx="1476686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/>
              <a:t>Commander</a:t>
            </a:r>
          </a:p>
          <a:p>
            <a:r>
              <a:rPr lang="en-US" altLang="ja-JP"/>
              <a:t>Navigator</a:t>
            </a:r>
            <a:endParaRPr kumimoji="1" lang="ja-JP" altLang="en-US"/>
          </a:p>
        </p:txBody>
      </p:sp>
      <p:pic>
        <p:nvPicPr>
          <p:cNvPr id="26" name="図 25" descr="ペア, 暗い, テーブル, 紙 が含まれている画像&#10;&#10;自動的に生成された説明">
            <a:extLst>
              <a:ext uri="{FF2B5EF4-FFF2-40B4-BE49-F238E27FC236}">
                <a16:creationId xmlns:a16="http://schemas.microsoft.com/office/drawing/2014/main" id="{13CB5E15-CE9A-05CC-F5F8-1670C5A45D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2695" y="4533754"/>
            <a:ext cx="1555402" cy="595313"/>
          </a:xfrm>
          <a:prstGeom prst="rect">
            <a:avLst/>
          </a:prstGeom>
        </p:spPr>
      </p:pic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B4605268-2763-6129-C611-A9A8CE3E032D}"/>
              </a:ext>
            </a:extLst>
          </p:cNvPr>
          <p:cNvSpPr txBox="1"/>
          <p:nvPr/>
        </p:nvSpPr>
        <p:spPr>
          <a:xfrm>
            <a:off x="4936311" y="4296128"/>
            <a:ext cx="11608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i="1">
                <a:latin typeface="Times New Roman" panose="02020603050405020304" pitchFamily="18" charset="0"/>
                <a:cs typeface="Times New Roman" panose="02020603050405020304" pitchFamily="18" charset="0"/>
              </a:rPr>
              <a:t>(c</a:t>
            </a:r>
            <a:r>
              <a:rPr kumimoji="1" lang="en-US" altLang="ja-JP" sz="1400" i="1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kumimoji="1" lang="en-US" altLang="ja-JP" sz="1400" i="1">
                <a:latin typeface="Times New Roman" panose="02020603050405020304" pitchFamily="18" charset="0"/>
                <a:cs typeface="Times New Roman" panose="02020603050405020304" pitchFamily="18" charset="0"/>
              </a:rPr>
              <a:t>, c</a:t>
            </a:r>
            <a:r>
              <a:rPr kumimoji="1" lang="en-US" altLang="ja-JP" sz="1400" i="1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kumimoji="1" lang="en-US" altLang="ja-JP" sz="1400" i="1">
                <a:latin typeface="Times New Roman" panose="02020603050405020304" pitchFamily="18" charset="0"/>
                <a:cs typeface="Times New Roman" panose="02020603050405020304" pitchFamily="18" charset="0"/>
              </a:rPr>
              <a:t>, c</a:t>
            </a:r>
            <a:r>
              <a:rPr kumimoji="1" lang="en-US" altLang="ja-JP" sz="1400" i="1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kumimoji="1" lang="en-US" altLang="ja-JP" sz="1400" i="1">
                <a:latin typeface="Times New Roman" panose="02020603050405020304" pitchFamily="18" charset="0"/>
                <a:cs typeface="Times New Roman" panose="02020603050405020304" pitchFamily="18" charset="0"/>
              </a:rPr>
              <a:t>, c</a:t>
            </a:r>
            <a:r>
              <a:rPr kumimoji="1" lang="en-US" altLang="ja-JP" sz="1400" i="1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altLang="ja-JP" sz="1400" i="1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ja-JP" sz="1400" i="1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kumimoji="1" lang="ja-JP" altLang="en-US" sz="1400" i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B89801A3-2224-2652-B283-F2EF03E05296}"/>
              </a:ext>
            </a:extLst>
          </p:cNvPr>
          <p:cNvSpPr txBox="1"/>
          <p:nvPr/>
        </p:nvSpPr>
        <p:spPr>
          <a:xfrm>
            <a:off x="3460899" y="4353087"/>
            <a:ext cx="1445606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/>
              <a:t>Position/</a:t>
            </a:r>
          </a:p>
          <a:p>
            <a:r>
              <a:rPr lang="en-US" altLang="ja-JP"/>
              <a:t>Attitude</a:t>
            </a:r>
          </a:p>
          <a:p>
            <a:r>
              <a:rPr kumimoji="1" lang="en-US" altLang="ja-JP"/>
              <a:t>Controller</a:t>
            </a:r>
            <a:endParaRPr kumimoji="1" lang="ja-JP" altLang="en-US"/>
          </a:p>
        </p:txBody>
      </p:sp>
      <p:pic>
        <p:nvPicPr>
          <p:cNvPr id="3074" name="Picture 2" descr="QGroundControl - Google Play のアプリ さん">
            <a:extLst>
              <a:ext uri="{FF2B5EF4-FFF2-40B4-BE49-F238E27FC236}">
                <a16:creationId xmlns:a16="http://schemas.microsoft.com/office/drawing/2014/main" id="{4918AE53-63D1-0430-68C1-37CB2B9533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3738" y="157163"/>
            <a:ext cx="1032692" cy="1032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2" name="曲線コネクタ 41">
            <a:extLst>
              <a:ext uri="{FF2B5EF4-FFF2-40B4-BE49-F238E27FC236}">
                <a16:creationId xmlns:a16="http://schemas.microsoft.com/office/drawing/2014/main" id="{E5C548CD-3E9A-C6BF-1297-413E1804B295}"/>
              </a:ext>
            </a:extLst>
          </p:cNvPr>
          <p:cNvCxnSpPr>
            <a:stCxn id="3074" idx="1"/>
            <a:endCxn id="16" idx="0"/>
          </p:cNvCxnSpPr>
          <p:nvPr/>
        </p:nvCxnSpPr>
        <p:spPr>
          <a:xfrm rot="10800000" flipV="1">
            <a:off x="9181350" y="673508"/>
            <a:ext cx="1672388" cy="786155"/>
          </a:xfrm>
          <a:prstGeom prst="curved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84C5BDD2-AAD8-5120-96C9-928FCF172EEF}"/>
              </a:ext>
            </a:extLst>
          </p:cNvPr>
          <p:cNvSpPr txBox="1"/>
          <p:nvPr/>
        </p:nvSpPr>
        <p:spPr>
          <a:xfrm>
            <a:off x="8281104" y="448973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ここへ行って！</a:t>
            </a:r>
          </a:p>
        </p:txBody>
      </p:sp>
      <p:cxnSp>
        <p:nvCxnSpPr>
          <p:cNvPr id="50" name="曲線コネクタ 49">
            <a:extLst>
              <a:ext uri="{FF2B5EF4-FFF2-40B4-BE49-F238E27FC236}">
                <a16:creationId xmlns:a16="http://schemas.microsoft.com/office/drawing/2014/main" id="{75C581AA-A382-489B-EAC4-8D3485E526D2}"/>
              </a:ext>
            </a:extLst>
          </p:cNvPr>
          <p:cNvCxnSpPr>
            <a:cxnSpLocks/>
            <a:stCxn id="3074" idx="2"/>
            <a:endCxn id="16" idx="3"/>
          </p:cNvCxnSpPr>
          <p:nvPr/>
        </p:nvCxnSpPr>
        <p:spPr>
          <a:xfrm rot="5400000">
            <a:off x="10318239" y="803782"/>
            <a:ext cx="665773" cy="1437919"/>
          </a:xfrm>
          <a:prstGeom prst="curvedConnector2">
            <a:avLst/>
          </a:prstGeom>
          <a:ln w="127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テキスト ボックス 54">
            <a:extLst>
              <a:ext uri="{FF2B5EF4-FFF2-40B4-BE49-F238E27FC236}">
                <a16:creationId xmlns:a16="http://schemas.microsoft.com/office/drawing/2014/main" id="{14078E3E-812E-DC42-A3D2-0906E962E5F3}"/>
              </a:ext>
            </a:extLst>
          </p:cNvPr>
          <p:cNvSpPr txBox="1"/>
          <p:nvPr/>
        </p:nvSpPr>
        <p:spPr>
          <a:xfrm>
            <a:off x="10030264" y="1983333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ここにいます</a:t>
            </a:r>
          </a:p>
        </p:txBody>
      </p:sp>
      <p:sp>
        <p:nvSpPr>
          <p:cNvPr id="56" name="テキスト ボックス 55">
            <a:extLst>
              <a:ext uri="{FF2B5EF4-FFF2-40B4-BE49-F238E27FC236}">
                <a16:creationId xmlns:a16="http://schemas.microsoft.com/office/drawing/2014/main" id="{DC86051C-D14B-10F6-4BBC-994EF190A4F8}"/>
              </a:ext>
            </a:extLst>
          </p:cNvPr>
          <p:cNvSpPr txBox="1"/>
          <p:nvPr/>
        </p:nvSpPr>
        <p:spPr>
          <a:xfrm>
            <a:off x="665015" y="1365400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800"/>
              <a:t>飛行計画（外ループ）</a:t>
            </a:r>
            <a:endParaRPr kumimoji="1" lang="en-US" altLang="ja-JP" sz="1800"/>
          </a:p>
        </p:txBody>
      </p:sp>
      <p:sp>
        <p:nvSpPr>
          <p:cNvPr id="57" name="テキスト ボックス 56">
            <a:extLst>
              <a:ext uri="{FF2B5EF4-FFF2-40B4-BE49-F238E27FC236}">
                <a16:creationId xmlns:a16="http://schemas.microsoft.com/office/drawing/2014/main" id="{BB2F489A-A6AA-79DD-466E-570E2D6B4082}"/>
              </a:ext>
            </a:extLst>
          </p:cNvPr>
          <p:cNvSpPr txBox="1"/>
          <p:nvPr/>
        </p:nvSpPr>
        <p:spPr>
          <a:xfrm>
            <a:off x="2790386" y="3509992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800"/>
              <a:t>安定飛行制御（内ループ）</a:t>
            </a:r>
            <a:endParaRPr kumimoji="1" lang="en-US" altLang="ja-JP" sz="1800"/>
          </a:p>
        </p:txBody>
      </p: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389E79D6-5306-F2DE-2303-A652AC5180A7}"/>
              </a:ext>
            </a:extLst>
          </p:cNvPr>
          <p:cNvCxnSpPr>
            <a:cxnSpLocks/>
          </p:cNvCxnSpPr>
          <p:nvPr/>
        </p:nvCxnSpPr>
        <p:spPr>
          <a:xfrm flipV="1">
            <a:off x="7843838" y="1550066"/>
            <a:ext cx="750816" cy="1789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AE6F65D9-A3FA-3808-05DE-29F9B2C0E71C}"/>
              </a:ext>
            </a:extLst>
          </p:cNvPr>
          <p:cNvCxnSpPr>
            <a:cxnSpLocks/>
          </p:cNvCxnSpPr>
          <p:nvPr/>
        </p:nvCxnSpPr>
        <p:spPr>
          <a:xfrm flipV="1">
            <a:off x="7843837" y="2167999"/>
            <a:ext cx="1859294" cy="42410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66855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84F9FF0-9388-4438-58E4-8739699926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758"/>
            <a:ext cx="10515600" cy="1325563"/>
          </a:xfrm>
        </p:spPr>
        <p:txBody>
          <a:bodyPr/>
          <a:lstStyle/>
          <a:p>
            <a:r>
              <a:rPr kumimoji="1" lang="ja-JP" altLang="en-US"/>
              <a:t>ソフトウェア的な話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34D11AA-41BC-F4B0-0AB3-90AB95F8EE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35908"/>
            <a:ext cx="11177954" cy="4351338"/>
          </a:xfrm>
        </p:spPr>
        <p:txBody>
          <a:bodyPr>
            <a:noAutofit/>
          </a:bodyPr>
          <a:lstStyle/>
          <a:p>
            <a:r>
              <a:rPr kumimoji="1" lang="ja-JP" altLang="en-US" sz="2400"/>
              <a:t>一文字の間違い</a:t>
            </a:r>
            <a:r>
              <a:rPr lang="ja-JP" altLang="en-US" sz="2400"/>
              <a:t>（</a:t>
            </a:r>
            <a:r>
              <a:rPr kumimoji="1" lang="en-US" altLang="ja-JP" sz="2400"/>
              <a:t>+</a:t>
            </a:r>
            <a:r>
              <a:rPr lang="en-US" altLang="ja-JP" sz="2400"/>
              <a:t>/-</a:t>
            </a:r>
            <a:r>
              <a:rPr lang="ja-JP" altLang="en-US" sz="2400"/>
              <a:t> とか</a:t>
            </a:r>
            <a:r>
              <a:rPr lang="en-US" altLang="ja-JP" sz="2400"/>
              <a:t> sin/cos </a:t>
            </a:r>
            <a:r>
              <a:rPr lang="ja-JP" altLang="en-US" sz="2400"/>
              <a:t>とか）でコンパイルエラーなしに動作時バグとなるので「レビュー容易性」「テスト容易性」が肝．</a:t>
            </a:r>
            <a:endParaRPr lang="en-US" altLang="ja-JP" sz="2400"/>
          </a:p>
          <a:p>
            <a:endParaRPr lang="en-US" altLang="ja-JP" sz="2400"/>
          </a:p>
          <a:p>
            <a:pPr marL="914400" lvl="1" indent="-457200">
              <a:buFont typeface="+mj-lt"/>
              <a:buAutoNum type="arabicPeriod"/>
            </a:pPr>
            <a:r>
              <a:rPr lang="ja-JP" altLang="en-US" sz="2800" b="1"/>
              <a:t>数式とコード</a:t>
            </a:r>
            <a:br>
              <a:rPr lang="en-US" altLang="ja-JP" sz="2000"/>
            </a:br>
            <a:r>
              <a:rPr lang="ja-JP" altLang="en-US" sz="2000"/>
              <a:t>数式が命．コード上，もっとも見やすく，レビューしやすくした．</a:t>
            </a:r>
            <a:endParaRPr lang="en-US" altLang="ja-JP" sz="2000"/>
          </a:p>
          <a:p>
            <a:pPr marL="914400" lvl="1" indent="-457200">
              <a:buFont typeface="+mj-lt"/>
              <a:buAutoNum type="arabicPeriod"/>
            </a:pPr>
            <a:r>
              <a:rPr lang="ja-JP" altLang="en-US" sz="2800" b="1"/>
              <a:t>クラスでなく関数の集合</a:t>
            </a:r>
            <a:br>
              <a:rPr lang="en-US" altLang="ja-JP" sz="2000"/>
            </a:br>
            <a:r>
              <a:rPr lang="ja-JP" altLang="en-US" sz="2000"/>
              <a:t>テスト容易性のため，このレベルでは状態を持ちたくなかった．</a:t>
            </a:r>
            <a:endParaRPr lang="en-US" altLang="ja-JP" sz="2000"/>
          </a:p>
          <a:p>
            <a:pPr marL="914400" lvl="1" indent="-457200">
              <a:buFont typeface="+mj-lt"/>
              <a:buAutoNum type="arabicPeriod"/>
            </a:pPr>
            <a:r>
              <a:rPr kumimoji="1" lang="ja-JP" altLang="en-US" sz="2800" b="1"/>
              <a:t>単体テスト</a:t>
            </a:r>
            <a:br>
              <a:rPr kumimoji="1" lang="en-US" altLang="ja-JP" sz="2000"/>
            </a:br>
            <a:r>
              <a:rPr kumimoji="1" lang="ja-JP" altLang="en-US" sz="2000"/>
              <a:t>本体と切り離して単体テストできる環境を最初から作り，内部</a:t>
            </a:r>
            <a:r>
              <a:rPr kumimoji="1" lang="en-US" altLang="ja-JP" sz="2000"/>
              <a:t>assert</a:t>
            </a:r>
            <a:r>
              <a:rPr kumimoji="1" lang="ja-JP" altLang="en-US" sz="2000"/>
              <a:t>，外部</a:t>
            </a:r>
            <a:r>
              <a:rPr kumimoji="1" lang="en-US" altLang="ja-JP" sz="2000"/>
              <a:t> assert</a:t>
            </a:r>
            <a:r>
              <a:rPr kumimoji="1" lang="ja-JP" altLang="en-US" sz="2000"/>
              <a:t>（</a:t>
            </a:r>
            <a:r>
              <a:rPr lang="ja-JP" altLang="en-US" sz="2000"/>
              <a:t>ユニットテスト）しまくった</a:t>
            </a:r>
            <a:r>
              <a:rPr kumimoji="1" lang="ja-JP" altLang="en-US" sz="2000"/>
              <a:t>．</a:t>
            </a:r>
            <a:endParaRPr kumimoji="1" lang="en-US" altLang="ja-JP" sz="2000"/>
          </a:p>
          <a:p>
            <a:pPr marL="914400" lvl="1" indent="-457200">
              <a:buFont typeface="+mj-lt"/>
              <a:buAutoNum type="arabicPeriod"/>
            </a:pPr>
            <a:r>
              <a:rPr lang="ja-JP" altLang="en-US" sz="2800" b="1"/>
              <a:t>アルゴリズムの突合</a:t>
            </a:r>
            <a:br>
              <a:rPr lang="en-US" altLang="ja-JP" sz="2000"/>
            </a:br>
            <a:r>
              <a:rPr lang="ja-JP" altLang="en-US" sz="2000"/>
              <a:t>機体と地上，別のアルゴリズムで計算できる場合，両方作って答え合わせをした．</a:t>
            </a:r>
            <a:endParaRPr lang="en-US" altLang="ja-JP" sz="2800" b="1"/>
          </a:p>
          <a:p>
            <a:pPr marL="914400" lvl="1" indent="-457200">
              <a:buFont typeface="+mj-lt"/>
              <a:buAutoNum type="arabicPeriod"/>
            </a:pPr>
            <a:endParaRPr lang="en-US" altLang="ja-JP" sz="2000"/>
          </a:p>
        </p:txBody>
      </p:sp>
    </p:spTree>
    <p:extLst>
      <p:ext uri="{BB962C8B-B14F-4D97-AF65-F5344CB8AC3E}">
        <p14:creationId xmlns:p14="http://schemas.microsoft.com/office/powerpoint/2010/main" val="1764587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412049-5DD4-5B93-6680-C9DF36EA22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E34A0C9-3F75-BBFD-DE2A-2A09CA64EC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  <a:solidFill>
            <a:schemeClr val="tx1"/>
          </a:solidFill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ja-JP" sz="1200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#include</a:t>
            </a:r>
            <a:r>
              <a:rPr lang="en-US" altLang="ja-JP" sz="12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ja-JP" sz="1200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&lt;iostream&gt;</a:t>
            </a:r>
            <a:endParaRPr lang="en-US" altLang="ja-JP" sz="1200">
              <a:solidFill>
                <a:srgbClr val="CCCCCC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US" altLang="ja-JP" sz="1200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#include</a:t>
            </a:r>
            <a:r>
              <a:rPr lang="en-US" altLang="ja-JP" sz="12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ja-JP" sz="1200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"drone_physics.hpp"</a:t>
            </a:r>
            <a:endParaRPr lang="en-US" altLang="ja-JP" sz="1200" b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 marL="0" indent="0">
              <a:buNone/>
            </a:pPr>
            <a:br>
              <a:rPr lang="en-US" altLang="ja-JP" sz="12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</a:br>
            <a:r>
              <a:rPr lang="en-US" altLang="ja-JP" sz="12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US" altLang="ja-JP" sz="1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ja-JP" sz="1200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main</a:t>
            </a:r>
            <a:r>
              <a:rPr lang="en-US" altLang="ja-JP" sz="1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() {</a:t>
            </a:r>
            <a:endParaRPr lang="en-US" altLang="ja-JP" sz="1200" b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US" altLang="ja-JP" sz="1200" b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// </a:t>
            </a:r>
            <a:r>
              <a:rPr lang="ja-JP" altLang="en-US" sz="1200" b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このライブラリの名前空間</a:t>
            </a:r>
            <a:endParaRPr lang="ja-JP" altLang="en-US" sz="1200" b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US" altLang="ja-JP" sz="1200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using</a:t>
            </a:r>
            <a:r>
              <a:rPr lang="en-US" altLang="ja-JP" sz="1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ja-JP" sz="12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namespace</a:t>
            </a:r>
            <a:r>
              <a:rPr lang="en-US" altLang="ja-JP" sz="1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ja-JP" sz="1200" b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hako</a:t>
            </a:r>
            <a:r>
              <a:rPr lang="en-US" altLang="ja-JP" sz="1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::</a:t>
            </a:r>
            <a:r>
              <a:rPr lang="en-US" altLang="ja-JP" sz="1200" b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drone_physics</a:t>
            </a:r>
            <a:r>
              <a:rPr lang="en-US" altLang="ja-JP" sz="1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  <a:endParaRPr lang="en-US" altLang="ja-JP" sz="1200" b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 marL="0" indent="0">
              <a:buNone/>
            </a:pPr>
            <a:br>
              <a:rPr lang="en-US" altLang="ja-JP" sz="12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</a:br>
            <a:r>
              <a:rPr lang="en-US" altLang="ja-JP" sz="1200" b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// </a:t>
            </a:r>
            <a:r>
              <a:rPr lang="ja-JP" altLang="en-US" sz="1200" b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機体座標系を </a:t>
            </a:r>
            <a:r>
              <a:rPr lang="en-US" altLang="ja-JP" sz="1200" b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Euler </a:t>
            </a:r>
            <a:r>
              <a:rPr lang="ja-JP" altLang="en-US" sz="1200" b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角で指定</a:t>
            </a:r>
            <a:endParaRPr lang="ja-JP" altLang="en-US" sz="1200" b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US" altLang="ja-JP" sz="1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VectorType frame = {</a:t>
            </a:r>
            <a:r>
              <a:rPr lang="en-US" altLang="ja-JP" sz="12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altLang="ja-JP" sz="1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altLang="ja-JP" sz="12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altLang="ja-JP" sz="1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M_PI/</a:t>
            </a:r>
            <a:r>
              <a:rPr lang="en-US" altLang="ja-JP" sz="12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-US" altLang="ja-JP" sz="1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};</a:t>
            </a:r>
            <a:endParaRPr lang="en-US" altLang="ja-JP" sz="1200" b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US" altLang="ja-JP" sz="1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VelocityType body_velocity = {</a:t>
            </a:r>
            <a:r>
              <a:rPr lang="en-US" altLang="ja-JP" sz="12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100</a:t>
            </a:r>
            <a:r>
              <a:rPr lang="en-US" altLang="ja-JP" sz="1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altLang="ja-JP" sz="12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200</a:t>
            </a:r>
            <a:r>
              <a:rPr lang="en-US" altLang="ja-JP" sz="1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altLang="ja-JP" sz="12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300</a:t>
            </a:r>
            <a:r>
              <a:rPr lang="en-US" altLang="ja-JP" sz="1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};</a:t>
            </a:r>
            <a:endParaRPr lang="en-US" altLang="ja-JP" sz="1200" b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US" altLang="ja-JP" sz="1200" b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// </a:t>
            </a:r>
            <a:r>
              <a:rPr lang="ja-JP" altLang="en-US" sz="1200" b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機体座標系から地上座標系への速度変換</a:t>
            </a:r>
            <a:endParaRPr lang="ja-JP" altLang="en-US" sz="1200" b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US" altLang="ja-JP" sz="1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VelocityType ground_velocity = </a:t>
            </a:r>
            <a:r>
              <a:rPr lang="en-US" altLang="ja-JP" sz="1200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ground_vector_from_body</a:t>
            </a:r>
            <a:r>
              <a:rPr lang="en-US" altLang="ja-JP" sz="1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(body_velocity, frame);</a:t>
            </a:r>
            <a:endParaRPr lang="en-US" altLang="ja-JP" sz="1200" b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 marL="0" indent="0">
              <a:buNone/>
            </a:pPr>
            <a:br>
              <a:rPr lang="en-US" altLang="ja-JP" sz="12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</a:br>
            <a:r>
              <a:rPr lang="en-US" altLang="ja-JP" sz="1200" b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// x,y,z </a:t>
            </a:r>
            <a:r>
              <a:rPr lang="ja-JP" altLang="en-US" sz="1200" b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座標を取り出す</a:t>
            </a:r>
            <a:endParaRPr lang="ja-JP" altLang="en-US" sz="1200" b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US" altLang="ja-JP" sz="12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auto</a:t>
            </a:r>
            <a:r>
              <a:rPr lang="en-US" altLang="ja-JP" sz="1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[u, v, w] = ground_velocity;</a:t>
            </a:r>
            <a:endParaRPr lang="en-US" altLang="ja-JP" sz="1200" b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 marL="0" indent="0">
              <a:buNone/>
            </a:pPr>
            <a:br>
              <a:rPr lang="en-US" altLang="ja-JP" sz="12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</a:br>
            <a:r>
              <a:rPr lang="en-US" altLang="ja-JP" sz="1200" b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std</a:t>
            </a:r>
            <a:r>
              <a:rPr lang="en-US" altLang="ja-JP" sz="1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::cout &lt;&lt; </a:t>
            </a:r>
            <a:r>
              <a:rPr lang="en-US" altLang="ja-JP" sz="1200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"u = "</a:t>
            </a:r>
            <a:r>
              <a:rPr lang="en-US" altLang="ja-JP" sz="1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&lt;&lt; u &lt;&lt; </a:t>
            </a:r>
            <a:r>
              <a:rPr lang="en-US" altLang="ja-JP" sz="1200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", v = "</a:t>
            </a:r>
            <a:r>
              <a:rPr lang="en-US" altLang="ja-JP" sz="1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&lt;&lt; v &lt;&lt; </a:t>
            </a:r>
            <a:r>
              <a:rPr lang="en-US" altLang="ja-JP" sz="1200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", w = "</a:t>
            </a:r>
            <a:r>
              <a:rPr lang="en-US" altLang="ja-JP" sz="1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&lt;&lt; w &lt;&lt; </a:t>
            </a:r>
            <a:r>
              <a:rPr lang="en-US" altLang="ja-JP" sz="1200" b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std</a:t>
            </a:r>
            <a:r>
              <a:rPr lang="en-US" altLang="ja-JP" sz="1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::endl;</a:t>
            </a:r>
            <a:endParaRPr lang="en-US" altLang="ja-JP" sz="1200" b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US" altLang="ja-JP" sz="1200" b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// output: u = 200, v = -100, w = 300</a:t>
            </a:r>
            <a:endParaRPr lang="en-US" altLang="ja-JP" sz="1200" b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 marL="0" indent="0">
              <a:buNone/>
            </a:pPr>
            <a:br>
              <a:rPr lang="en-US" altLang="ja-JP" sz="12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</a:br>
            <a:r>
              <a:rPr lang="en-US" altLang="ja-JP" sz="1200" b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// </a:t>
            </a:r>
            <a:r>
              <a:rPr lang="ja-JP" altLang="en-US" sz="1200" b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逆変換して戻す</a:t>
            </a:r>
            <a:endParaRPr lang="ja-JP" altLang="en-US" sz="1200" b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US" altLang="ja-JP" sz="1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VelocityType body_velocity2 = </a:t>
            </a:r>
            <a:r>
              <a:rPr lang="en-US" altLang="ja-JP" sz="1200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body_vector_from_ground</a:t>
            </a:r>
            <a:r>
              <a:rPr lang="en-US" altLang="ja-JP" sz="1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altLang="ja-JP" sz="12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ja-JP" sz="1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{u, v, w},</a:t>
            </a:r>
            <a:r>
              <a:rPr lang="en-US" altLang="ja-JP" sz="12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ja-JP" sz="1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{</a:t>
            </a:r>
            <a:r>
              <a:rPr lang="en-US" altLang="ja-JP" sz="12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altLang="ja-JP" sz="1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altLang="ja-JP" sz="12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altLang="ja-JP" sz="1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M_PI/</a:t>
            </a:r>
            <a:r>
              <a:rPr lang="en-US" altLang="ja-JP" sz="12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-US" altLang="ja-JP" sz="1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});</a:t>
            </a:r>
            <a:endParaRPr lang="en-US" altLang="ja-JP" sz="1200" b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 marL="0" indent="0">
              <a:buNone/>
            </a:pPr>
            <a:br>
              <a:rPr lang="en-US" altLang="ja-JP" sz="12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</a:br>
            <a:r>
              <a:rPr lang="en-US" altLang="ja-JP" sz="12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auto</a:t>
            </a:r>
            <a:r>
              <a:rPr lang="en-US" altLang="ja-JP" sz="1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[u2, v2, w2] = body_velocity2;</a:t>
            </a:r>
            <a:endParaRPr lang="en-US" altLang="ja-JP" sz="1200" b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US" altLang="ja-JP" sz="1200" b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std</a:t>
            </a:r>
            <a:r>
              <a:rPr lang="en-US" altLang="ja-JP" sz="1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::cout &lt;&lt; </a:t>
            </a:r>
            <a:r>
              <a:rPr lang="en-US" altLang="ja-JP" sz="1200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"u2 = "</a:t>
            </a:r>
            <a:r>
              <a:rPr lang="en-US" altLang="ja-JP" sz="1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&lt;&lt; u2 &lt;&lt; </a:t>
            </a:r>
            <a:r>
              <a:rPr lang="en-US" altLang="ja-JP" sz="1200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", v2 = "</a:t>
            </a:r>
            <a:r>
              <a:rPr lang="en-US" altLang="ja-JP" sz="1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&lt;&lt; v2 &lt;&lt; </a:t>
            </a:r>
            <a:r>
              <a:rPr lang="en-US" altLang="ja-JP" sz="1200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", w2 = "</a:t>
            </a:r>
            <a:r>
              <a:rPr lang="en-US" altLang="ja-JP" sz="1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&lt;&lt; w2 &lt;&lt; </a:t>
            </a:r>
            <a:r>
              <a:rPr lang="en-US" altLang="ja-JP" sz="1200" b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std</a:t>
            </a:r>
            <a:r>
              <a:rPr lang="en-US" altLang="ja-JP" sz="1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::endl;</a:t>
            </a:r>
            <a:endParaRPr lang="en-US" altLang="ja-JP" sz="1200" b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US" altLang="ja-JP" sz="1200" b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// output: u2 = 100, v2 = 200, w2 = 300, back again.</a:t>
            </a:r>
            <a:endParaRPr lang="en-US" altLang="ja-JP" sz="1200" b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US" altLang="ja-JP" sz="1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}</a:t>
            </a:r>
            <a:endParaRPr lang="en-US" altLang="ja-JP" sz="1200" b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 marL="0" indent="0">
              <a:buNone/>
            </a:pPr>
            <a:br>
              <a:rPr lang="en-US" altLang="ja-JP" sz="18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</a:br>
            <a:endParaRPr lang="en-US" altLang="ja-JP" sz="1800" b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 marL="0" indent="0">
              <a:buNone/>
            </a:pPr>
            <a:endParaRPr kumimoji="1" lang="ja-JP" altLang="en-US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9A01C435-A139-AC9B-FD00-849704BF5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4935" y="1019148"/>
            <a:ext cx="5410200" cy="1325563"/>
          </a:xfrm>
        </p:spPr>
        <p:txBody>
          <a:bodyPr/>
          <a:lstStyle/>
          <a:p>
            <a:r>
              <a:rPr lang="en-US" altLang="ja-JP">
                <a:solidFill>
                  <a:schemeClr val="bg1"/>
                </a:solidFill>
              </a:rPr>
              <a:t>Hello World(C++</a:t>
            </a:r>
            <a:r>
              <a:rPr lang="ja-JP" altLang="en-US">
                <a:solidFill>
                  <a:schemeClr val="bg1"/>
                </a:solidFill>
              </a:rPr>
              <a:t>版</a:t>
            </a:r>
            <a:r>
              <a:rPr lang="en-US" altLang="ja-JP">
                <a:solidFill>
                  <a:schemeClr val="bg1"/>
                </a:solidFill>
              </a:rPr>
              <a:t>)</a:t>
            </a:r>
            <a:endParaRPr kumimoji="1" lang="ja-JP" alt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89022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テキスト ボックス 59">
            <a:extLst>
              <a:ext uri="{FF2B5EF4-FFF2-40B4-BE49-F238E27FC236}">
                <a16:creationId xmlns:a16="http://schemas.microsoft.com/office/drawing/2014/main" id="{535D18A3-861A-274D-97A9-690839654887}"/>
              </a:ext>
            </a:extLst>
          </p:cNvPr>
          <p:cNvSpPr txBox="1"/>
          <p:nvPr/>
        </p:nvSpPr>
        <p:spPr>
          <a:xfrm>
            <a:off x="8744165" y="2651700"/>
            <a:ext cx="3346434" cy="977791"/>
          </a:xfrm>
          <a:prstGeom prst="rect">
            <a:avLst/>
          </a:prstGeom>
          <a:solidFill>
            <a:srgbClr val="F2DCC5"/>
          </a:solidFill>
          <a:ln>
            <a:noFill/>
          </a:ln>
        </p:spPr>
        <p:txBody>
          <a:bodyPr wrap="square" rtlCol="0">
            <a:noAutofit/>
          </a:bodyPr>
          <a:lstStyle/>
          <a:p>
            <a:pPr algn="ctr"/>
            <a:r>
              <a:rPr lang="en-US" altLang="ja-JP" sz="2800"/>
              <a:t>Ground Frame</a:t>
            </a:r>
          </a:p>
          <a:p>
            <a:pPr algn="ctr"/>
            <a:r>
              <a:rPr kumimoji="1" lang="ja-JP" altLang="en-US" sz="2800"/>
              <a:t>地上座標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B6487A78-09B2-EC4A-466F-3E41604B6C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250" y="1905000"/>
            <a:ext cx="5905500" cy="3048000"/>
          </a:xfrm>
          <a:prstGeom prst="rect">
            <a:avLst/>
          </a:prstGeom>
        </p:spPr>
      </p:pic>
      <p:grpSp>
        <p:nvGrpSpPr>
          <p:cNvPr id="24" name="グループ化 23">
            <a:extLst>
              <a:ext uri="{FF2B5EF4-FFF2-40B4-BE49-F238E27FC236}">
                <a16:creationId xmlns:a16="http://schemas.microsoft.com/office/drawing/2014/main" id="{E95B1F6C-6B89-F143-655F-0677A9E92ED7}"/>
              </a:ext>
            </a:extLst>
          </p:cNvPr>
          <p:cNvGrpSpPr/>
          <p:nvPr/>
        </p:nvGrpSpPr>
        <p:grpSpPr>
          <a:xfrm>
            <a:off x="1778000" y="1318111"/>
            <a:ext cx="4636143" cy="4415058"/>
            <a:chOff x="1778000" y="1318111"/>
            <a:chExt cx="4636143" cy="4415058"/>
          </a:xfrm>
        </p:grpSpPr>
        <p:sp>
          <p:nvSpPr>
            <p:cNvPr id="15" name="テキスト ボックス 14">
              <a:extLst>
                <a:ext uri="{FF2B5EF4-FFF2-40B4-BE49-F238E27FC236}">
                  <a16:creationId xmlns:a16="http://schemas.microsoft.com/office/drawing/2014/main" id="{3884F918-D518-5FA2-0754-52B44B24CD44}"/>
                </a:ext>
              </a:extLst>
            </p:cNvPr>
            <p:cNvSpPr txBox="1"/>
            <p:nvPr/>
          </p:nvSpPr>
          <p:spPr>
            <a:xfrm>
              <a:off x="2667841" y="4351248"/>
              <a:ext cx="87395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b="1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r>
                <a:rPr kumimoji="1" lang="en-US" altLang="ja-JP"/>
                <a:t> </a:t>
              </a:r>
            </a:p>
            <a:p>
              <a:pPr algn="ctr"/>
              <a:r>
                <a:rPr kumimoji="1" lang="en-US" altLang="ja-JP"/>
                <a:t>(front)</a:t>
              </a:r>
              <a:endParaRPr kumimoji="1" lang="ja-JP" altLang="en-US"/>
            </a:p>
          </p:txBody>
        </p:sp>
        <p:cxnSp>
          <p:nvCxnSpPr>
            <p:cNvPr id="6" name="直線矢印コネクタ 5">
              <a:extLst>
                <a:ext uri="{FF2B5EF4-FFF2-40B4-BE49-F238E27FC236}">
                  <a16:creationId xmlns:a16="http://schemas.microsoft.com/office/drawing/2014/main" id="{E05A40CD-E6CF-AAF5-8126-FE8F17B0BB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78459" y="2888166"/>
              <a:ext cx="2614341" cy="157232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線矢印コネクタ 11">
              <a:extLst>
                <a:ext uri="{FF2B5EF4-FFF2-40B4-BE49-F238E27FC236}">
                  <a16:creationId xmlns:a16="http://schemas.microsoft.com/office/drawing/2014/main" id="{8560092B-DEE4-9E61-E923-E47131A3D44B}"/>
                </a:ext>
              </a:extLst>
            </p:cNvPr>
            <p:cNvCxnSpPr>
              <a:cxnSpLocks/>
            </p:cNvCxnSpPr>
            <p:nvPr/>
          </p:nvCxnSpPr>
          <p:spPr>
            <a:xfrm>
              <a:off x="5892800" y="2888166"/>
              <a:ext cx="0" cy="230635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テキスト ボックス 15">
              <a:extLst>
                <a:ext uri="{FF2B5EF4-FFF2-40B4-BE49-F238E27FC236}">
                  <a16:creationId xmlns:a16="http://schemas.microsoft.com/office/drawing/2014/main" id="{08FD4D4C-22C7-A79A-45D0-346DC836ABDA}"/>
                </a:ext>
              </a:extLst>
            </p:cNvPr>
            <p:cNvSpPr txBox="1"/>
            <p:nvPr/>
          </p:nvSpPr>
          <p:spPr>
            <a:xfrm>
              <a:off x="2588876" y="1318111"/>
              <a:ext cx="90922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/>
                <a:t>(right)</a:t>
              </a:r>
              <a:r>
                <a:rPr lang="en-US" altLang="ja-JP" b="1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</a:p>
            <a:p>
              <a:pPr algn="ctr"/>
              <a:r>
                <a:rPr lang="en-US" altLang="ja-JP" b="1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  <a:r>
                <a:rPr kumimoji="1" lang="en-US" altLang="ja-JP"/>
                <a:t> </a:t>
              </a:r>
              <a:endParaRPr kumimoji="1" lang="ja-JP" altLang="en-US"/>
            </a:p>
          </p:txBody>
        </p:sp>
        <p:sp>
          <p:nvSpPr>
            <p:cNvPr id="17" name="テキスト ボックス 16">
              <a:extLst>
                <a:ext uri="{FF2B5EF4-FFF2-40B4-BE49-F238E27FC236}">
                  <a16:creationId xmlns:a16="http://schemas.microsoft.com/office/drawing/2014/main" id="{E15AAD81-508E-1691-5239-A1237B88A021}"/>
                </a:ext>
              </a:extLst>
            </p:cNvPr>
            <p:cNvSpPr txBox="1"/>
            <p:nvPr/>
          </p:nvSpPr>
          <p:spPr>
            <a:xfrm>
              <a:off x="5407136" y="5086838"/>
              <a:ext cx="100700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b="1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z</a:t>
              </a:r>
            </a:p>
            <a:p>
              <a:pPr algn="ctr"/>
              <a:r>
                <a:rPr kumimoji="1" lang="en-US" altLang="ja-JP"/>
                <a:t> (down)</a:t>
              </a:r>
              <a:endParaRPr kumimoji="1" lang="ja-JP" altLang="en-US"/>
            </a:p>
          </p:txBody>
        </p:sp>
        <p:cxnSp>
          <p:nvCxnSpPr>
            <p:cNvPr id="7" name="直線矢印コネクタ 6">
              <a:extLst>
                <a:ext uri="{FF2B5EF4-FFF2-40B4-BE49-F238E27FC236}">
                  <a16:creationId xmlns:a16="http://schemas.microsoft.com/office/drawing/2014/main" id="{D6186909-5559-D2F9-229E-E0BFDD34B9C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43250" y="1922191"/>
              <a:ext cx="2722199" cy="97544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矢印コネクタ 18">
              <a:extLst>
                <a:ext uri="{FF2B5EF4-FFF2-40B4-BE49-F238E27FC236}">
                  <a16:creationId xmlns:a16="http://schemas.microsoft.com/office/drawing/2014/main" id="{892993BA-B915-1481-BCB6-51664901AF0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30859" y="2911771"/>
              <a:ext cx="2461941" cy="1701117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矢印コネクタ 22">
              <a:extLst>
                <a:ext uri="{FF2B5EF4-FFF2-40B4-BE49-F238E27FC236}">
                  <a16:creationId xmlns:a16="http://schemas.microsoft.com/office/drawing/2014/main" id="{8696C653-D813-9A0F-DFFE-DC4F085E7D8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33662" y="2198937"/>
              <a:ext cx="2722199" cy="689229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線矢印コネクタ 52">
              <a:extLst>
                <a:ext uri="{FF2B5EF4-FFF2-40B4-BE49-F238E27FC236}">
                  <a16:creationId xmlns:a16="http://schemas.microsoft.com/office/drawing/2014/main" id="{09ADC5CA-3C61-ED8E-44FA-E9F63E5B02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78000" y="2902261"/>
              <a:ext cx="4114800" cy="634897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線矢印コネクタ 60">
              <a:extLst>
                <a:ext uri="{FF2B5EF4-FFF2-40B4-BE49-F238E27FC236}">
                  <a16:creationId xmlns:a16="http://schemas.microsoft.com/office/drawing/2014/main" id="{581FC413-76E4-B180-D259-6CC29F35B1B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134693" y="2651700"/>
              <a:ext cx="3752242" cy="262281"/>
            </a:xfrm>
            <a:prstGeom prst="straightConnector1">
              <a:avLst/>
            </a:prstGeom>
            <a:ln w="2857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正方形/長方形 38">
            <a:extLst>
              <a:ext uri="{FF2B5EF4-FFF2-40B4-BE49-F238E27FC236}">
                <a16:creationId xmlns:a16="http://schemas.microsoft.com/office/drawing/2014/main" id="{ACACEDA6-426D-731E-8379-87D2374753C2}"/>
              </a:ext>
            </a:extLst>
          </p:cNvPr>
          <p:cNvSpPr/>
          <p:nvPr/>
        </p:nvSpPr>
        <p:spPr>
          <a:xfrm>
            <a:off x="5801359" y="4911047"/>
            <a:ext cx="207255" cy="1065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36">
            <a:extLst>
              <a:ext uri="{FF2B5EF4-FFF2-40B4-BE49-F238E27FC236}">
                <a16:creationId xmlns:a16="http://schemas.microsoft.com/office/drawing/2014/main" id="{797B189D-8DC1-508C-5790-6706C53F018D}"/>
              </a:ext>
            </a:extLst>
          </p:cNvPr>
          <p:cNvSpPr/>
          <p:nvPr/>
        </p:nvSpPr>
        <p:spPr>
          <a:xfrm>
            <a:off x="3701319" y="2132999"/>
            <a:ext cx="182880" cy="172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円弧 33">
            <a:extLst>
              <a:ext uri="{FF2B5EF4-FFF2-40B4-BE49-F238E27FC236}">
                <a16:creationId xmlns:a16="http://schemas.microsoft.com/office/drawing/2014/main" id="{7BEF9F30-5378-23B6-192D-2CB84E75E840}"/>
              </a:ext>
            </a:extLst>
          </p:cNvPr>
          <p:cNvSpPr/>
          <p:nvPr/>
        </p:nvSpPr>
        <p:spPr>
          <a:xfrm>
            <a:off x="5524306" y="4628314"/>
            <a:ext cx="663111" cy="339244"/>
          </a:xfrm>
          <a:prstGeom prst="arc">
            <a:avLst>
              <a:gd name="adj1" fmla="val 19718485"/>
              <a:gd name="adj2" fmla="val 12880693"/>
            </a:avLst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37">
            <a:extLst>
              <a:ext uri="{FF2B5EF4-FFF2-40B4-BE49-F238E27FC236}">
                <a16:creationId xmlns:a16="http://schemas.microsoft.com/office/drawing/2014/main" id="{AE17CA1B-2E09-8AA7-02B1-E292F3F01802}"/>
              </a:ext>
            </a:extLst>
          </p:cNvPr>
          <p:cNvSpPr/>
          <p:nvPr/>
        </p:nvSpPr>
        <p:spPr>
          <a:xfrm rot="19096256">
            <a:off x="4107718" y="3840304"/>
            <a:ext cx="96383" cy="1728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円弧 34">
            <a:extLst>
              <a:ext uri="{FF2B5EF4-FFF2-40B4-BE49-F238E27FC236}">
                <a16:creationId xmlns:a16="http://schemas.microsoft.com/office/drawing/2014/main" id="{AC89B6BB-C4F1-CEE1-EF44-FBBB824A292F}"/>
              </a:ext>
            </a:extLst>
          </p:cNvPr>
          <p:cNvSpPr/>
          <p:nvPr/>
        </p:nvSpPr>
        <p:spPr>
          <a:xfrm rot="19117100" flipH="1">
            <a:off x="3838121" y="3721497"/>
            <a:ext cx="351623" cy="593245"/>
          </a:xfrm>
          <a:prstGeom prst="arc">
            <a:avLst>
              <a:gd name="adj1" fmla="val 1831094"/>
              <a:gd name="adj2" fmla="val 18460517"/>
            </a:avLst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テキスト ボックス 46">
            <a:extLst>
              <a:ext uri="{FF2B5EF4-FFF2-40B4-BE49-F238E27FC236}">
                <a16:creationId xmlns:a16="http://schemas.microsoft.com/office/drawing/2014/main" id="{FF73F009-065B-EFD3-150D-5AC2767F8653}"/>
              </a:ext>
            </a:extLst>
          </p:cNvPr>
          <p:cNvSpPr txBox="1"/>
          <p:nvPr/>
        </p:nvSpPr>
        <p:spPr>
          <a:xfrm>
            <a:off x="221673" y="200642"/>
            <a:ext cx="6483927" cy="984820"/>
          </a:xfrm>
          <a:prstGeom prst="rect">
            <a:avLst/>
          </a:prstGeom>
          <a:solidFill>
            <a:srgbClr val="C2D3F0"/>
          </a:solidFill>
          <a:ln>
            <a:noFill/>
          </a:ln>
        </p:spPr>
        <p:txBody>
          <a:bodyPr wrap="square" lIns="90000" rtlCol="0">
            <a:noAutofit/>
          </a:bodyPr>
          <a:lstStyle/>
          <a:p>
            <a:pPr algn="ctr"/>
            <a:r>
              <a:rPr lang="en-US" altLang="ja-JP" sz="2800"/>
              <a:t>Body Frame</a:t>
            </a:r>
          </a:p>
          <a:p>
            <a:pPr algn="ctr"/>
            <a:r>
              <a:rPr kumimoji="1" lang="ja-JP" altLang="en-US" sz="2800"/>
              <a:t>機体座標</a:t>
            </a:r>
          </a:p>
        </p:txBody>
      </p:sp>
      <p:sp>
        <p:nvSpPr>
          <p:cNvPr id="49" name="テキスト ボックス 48">
            <a:extLst>
              <a:ext uri="{FF2B5EF4-FFF2-40B4-BE49-F238E27FC236}">
                <a16:creationId xmlns:a16="http://schemas.microsoft.com/office/drawing/2014/main" id="{45803C8B-CA1B-18F9-7EF3-56432C912EBC}"/>
              </a:ext>
            </a:extLst>
          </p:cNvPr>
          <p:cNvSpPr txBox="1"/>
          <p:nvPr/>
        </p:nvSpPr>
        <p:spPr>
          <a:xfrm>
            <a:off x="3958721" y="1839115"/>
            <a:ext cx="170110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ja-JP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  <a:r>
              <a:rPr kumimoji="1" lang="en-US" altLang="ja-JP"/>
              <a:t>: </a:t>
            </a:r>
            <a:r>
              <a:rPr lang="en-US" altLang="ja-JP"/>
              <a:t>theta(pitch)</a:t>
            </a:r>
            <a:endParaRPr kumimoji="1" lang="en-US" altLang="ja-JP"/>
          </a:p>
        </p:txBody>
      </p: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3542B6AD-0922-6B65-DF5B-CF06592BFEE2}"/>
              </a:ext>
            </a:extLst>
          </p:cNvPr>
          <p:cNvSpPr txBox="1"/>
          <p:nvPr/>
        </p:nvSpPr>
        <p:spPr>
          <a:xfrm>
            <a:off x="4217761" y="4009386"/>
            <a:ext cx="1295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φ</a:t>
            </a:r>
            <a:r>
              <a:rPr kumimoji="1" lang="en-US" altLang="ja-JP"/>
              <a:t>:</a:t>
            </a:r>
            <a:r>
              <a:rPr lang="ja-JP" altLang="en-US"/>
              <a:t> </a:t>
            </a:r>
            <a:r>
              <a:rPr kumimoji="1" lang="en-US" altLang="ja-JP"/>
              <a:t>phi(roll)</a:t>
            </a:r>
          </a:p>
        </p:txBody>
      </p:sp>
      <p:sp>
        <p:nvSpPr>
          <p:cNvPr id="36" name="円弧 35">
            <a:extLst>
              <a:ext uri="{FF2B5EF4-FFF2-40B4-BE49-F238E27FC236}">
                <a16:creationId xmlns:a16="http://schemas.microsoft.com/office/drawing/2014/main" id="{C883E731-5205-F307-DF2D-CD5FAA136C42}"/>
              </a:ext>
            </a:extLst>
          </p:cNvPr>
          <p:cNvSpPr/>
          <p:nvPr/>
        </p:nvSpPr>
        <p:spPr>
          <a:xfrm rot="951052" flipH="1">
            <a:off x="3748818" y="2008028"/>
            <a:ext cx="262726" cy="593245"/>
          </a:xfrm>
          <a:prstGeom prst="arc">
            <a:avLst>
              <a:gd name="adj1" fmla="val 13995782"/>
              <a:gd name="adj2" fmla="val 8081766"/>
            </a:avLst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59" name="グループ化 58">
            <a:extLst>
              <a:ext uri="{FF2B5EF4-FFF2-40B4-BE49-F238E27FC236}">
                <a16:creationId xmlns:a16="http://schemas.microsoft.com/office/drawing/2014/main" id="{F868ABDB-BAE8-D921-6326-86CF501BEC19}"/>
              </a:ext>
            </a:extLst>
          </p:cNvPr>
          <p:cNvGrpSpPr/>
          <p:nvPr/>
        </p:nvGrpSpPr>
        <p:grpSpPr>
          <a:xfrm>
            <a:off x="9444579" y="3754233"/>
            <a:ext cx="1441305" cy="1899567"/>
            <a:chOff x="9444579" y="3754233"/>
            <a:chExt cx="1441305" cy="1899567"/>
          </a:xfrm>
        </p:grpSpPr>
        <p:sp>
          <p:nvSpPr>
            <p:cNvPr id="26" name="テキスト ボックス 25">
              <a:extLst>
                <a:ext uri="{FF2B5EF4-FFF2-40B4-BE49-F238E27FC236}">
                  <a16:creationId xmlns:a16="http://schemas.microsoft.com/office/drawing/2014/main" id="{F8DF7BA2-B063-B0B4-8816-97B53C1FEDB5}"/>
                </a:ext>
              </a:extLst>
            </p:cNvPr>
            <p:cNvSpPr txBox="1"/>
            <p:nvPr/>
          </p:nvSpPr>
          <p:spPr>
            <a:xfrm>
              <a:off x="9997440" y="5346023"/>
              <a:ext cx="32733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1400" b="1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r>
                <a:rPr lang="en-US" altLang="ja-JP" sz="1400" b="1" baseline="-25000">
                  <a:latin typeface="Times New Roman" panose="02020603050405020304" pitchFamily="18" charset="0"/>
                  <a:cs typeface="Times New Roman" panose="02020603050405020304" pitchFamily="18" charset="0"/>
                </a:rPr>
                <a:t>e</a:t>
              </a:r>
              <a:endParaRPr lang="ja-JP" altLang="en-US" sz="1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7" name="直線矢印コネクタ 26">
              <a:extLst>
                <a:ext uri="{FF2B5EF4-FFF2-40B4-BE49-F238E27FC236}">
                  <a16:creationId xmlns:a16="http://schemas.microsoft.com/office/drawing/2014/main" id="{5B694B89-2270-EB6E-BAE9-0096547909B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96321" y="4249051"/>
              <a:ext cx="542463" cy="1185345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線矢印コネクタ 27">
              <a:extLst>
                <a:ext uri="{FF2B5EF4-FFF2-40B4-BE49-F238E27FC236}">
                  <a16:creationId xmlns:a16="http://schemas.microsoft.com/office/drawing/2014/main" id="{2D58CB73-4AB1-9A82-F592-52D50EAE776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664869" y="3921888"/>
              <a:ext cx="1074135" cy="339243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線矢印コネクタ 28">
              <a:extLst>
                <a:ext uri="{FF2B5EF4-FFF2-40B4-BE49-F238E27FC236}">
                  <a16:creationId xmlns:a16="http://schemas.microsoft.com/office/drawing/2014/main" id="{F1FDEE23-19D4-83E3-A5CE-D95880F3D42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704252" y="4261132"/>
              <a:ext cx="34752" cy="941121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テキスト ボックス 29">
              <a:extLst>
                <a:ext uri="{FF2B5EF4-FFF2-40B4-BE49-F238E27FC236}">
                  <a16:creationId xmlns:a16="http://schemas.microsoft.com/office/drawing/2014/main" id="{8DF2CE49-B11D-3F54-69C1-E47981BFCB21}"/>
                </a:ext>
              </a:extLst>
            </p:cNvPr>
            <p:cNvSpPr txBox="1"/>
            <p:nvPr/>
          </p:nvSpPr>
          <p:spPr>
            <a:xfrm>
              <a:off x="9444579" y="3754233"/>
              <a:ext cx="36118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1400" b="1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  <a:r>
                <a:rPr lang="en-US" altLang="ja-JP" sz="1400" b="1" baseline="-25000">
                  <a:latin typeface="Times New Roman" panose="02020603050405020304" pitchFamily="18" charset="0"/>
                  <a:cs typeface="Times New Roman" panose="02020603050405020304" pitchFamily="18" charset="0"/>
                </a:rPr>
                <a:t>e</a:t>
              </a:r>
              <a:endParaRPr kumimoji="1" lang="ja-JP" altLang="en-US" sz="1400" b="1" baseline="-250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1" name="テキスト ボックス 30">
              <a:extLst>
                <a:ext uri="{FF2B5EF4-FFF2-40B4-BE49-F238E27FC236}">
                  <a16:creationId xmlns:a16="http://schemas.microsoft.com/office/drawing/2014/main" id="{AA88FA49-2A9F-287D-A27F-CDD839AC7D6B}"/>
                </a:ext>
              </a:extLst>
            </p:cNvPr>
            <p:cNvSpPr txBox="1"/>
            <p:nvPr/>
          </p:nvSpPr>
          <p:spPr>
            <a:xfrm>
              <a:off x="10577786" y="5126619"/>
              <a:ext cx="30809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1400" b="1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z</a:t>
              </a:r>
              <a:r>
                <a:rPr lang="en-US" altLang="ja-JP" sz="1400" b="1" i="1" baseline="-25000">
                  <a:latin typeface="Times New Roman" panose="02020603050405020304" pitchFamily="18" charset="0"/>
                  <a:cs typeface="Times New Roman" panose="02020603050405020304" pitchFamily="18" charset="0"/>
                </a:rPr>
                <a:t>e</a:t>
              </a:r>
              <a:endParaRPr lang="ja-JP" altLang="en-US" sz="1400" b="1" i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FDB0348C-62AE-6A7F-9853-85CD52ACF921}"/>
              </a:ext>
            </a:extLst>
          </p:cNvPr>
          <p:cNvSpPr txBox="1"/>
          <p:nvPr/>
        </p:nvSpPr>
        <p:spPr>
          <a:xfrm>
            <a:off x="123516" y="6070967"/>
            <a:ext cx="56076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回転方向はすべて軸</a:t>
            </a:r>
            <a:r>
              <a:rPr kumimoji="1" lang="en-US" altLang="ja-JP"/>
              <a:t>+</a:t>
            </a:r>
            <a:r>
              <a:rPr kumimoji="1" lang="ja-JP" altLang="en-US"/>
              <a:t>に対して右ネジ</a:t>
            </a:r>
            <a:endParaRPr kumimoji="1" lang="en-US" altLang="ja-JP"/>
          </a:p>
          <a:p>
            <a:r>
              <a:rPr lang="ja-JP" altLang="en-US"/>
              <a:t>地上枠を機体枠へ，</a:t>
            </a:r>
            <a:r>
              <a:rPr lang="en-US" altLang="ja-JP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ψ, θ, φ</a:t>
            </a:r>
            <a:r>
              <a:rPr lang="ja-JP" altLang="en-US"/>
              <a:t>の順に回して重ねる</a:t>
            </a:r>
            <a:r>
              <a:rPr lang="en-US" altLang="ja-JP"/>
              <a:t>=</a:t>
            </a:r>
            <a:r>
              <a:rPr lang="ja-JP" altLang="en-US"/>
              <a:t>姿勢</a:t>
            </a:r>
            <a:endParaRPr lang="en-US" altLang="ja-JP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F6EAB5BA-CDBF-4402-8367-05C4A7947D8A}"/>
              </a:ext>
            </a:extLst>
          </p:cNvPr>
          <p:cNvSpPr txBox="1"/>
          <p:nvPr/>
        </p:nvSpPr>
        <p:spPr>
          <a:xfrm>
            <a:off x="6080023" y="4832921"/>
            <a:ext cx="1383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ψ</a:t>
            </a:r>
            <a:r>
              <a:rPr kumimoji="1" lang="en-US" altLang="ja-JP"/>
              <a:t>: psi(yaw)</a:t>
            </a:r>
          </a:p>
        </p:txBody>
      </p:sp>
      <p:sp>
        <p:nvSpPr>
          <p:cNvPr id="21" name="円弧 20">
            <a:extLst>
              <a:ext uri="{FF2B5EF4-FFF2-40B4-BE49-F238E27FC236}">
                <a16:creationId xmlns:a16="http://schemas.microsoft.com/office/drawing/2014/main" id="{39B8005A-0AEB-C643-66F1-9A13C361F8C7}"/>
              </a:ext>
            </a:extLst>
          </p:cNvPr>
          <p:cNvSpPr/>
          <p:nvPr/>
        </p:nvSpPr>
        <p:spPr>
          <a:xfrm rot="951052" flipH="1">
            <a:off x="3606578" y="3938428"/>
            <a:ext cx="262726" cy="593245"/>
          </a:xfrm>
          <a:prstGeom prst="arc">
            <a:avLst>
              <a:gd name="adj1" fmla="val 1930905"/>
              <a:gd name="adj2" fmla="val 4955461"/>
            </a:avLst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A3488001-08AD-64CC-6106-549C60A640F6}"/>
              </a:ext>
            </a:extLst>
          </p:cNvPr>
          <p:cNvSpPr txBox="1"/>
          <p:nvPr/>
        </p:nvSpPr>
        <p:spPr>
          <a:xfrm>
            <a:off x="3559765" y="4154356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  <a:endParaRPr kumimoji="1" lang="en-US" altLang="ja-JP"/>
          </a:p>
        </p:txBody>
      </p: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98E34844-E251-E962-FAE0-C14868A26128}"/>
              </a:ext>
            </a:extLst>
          </p:cNvPr>
          <p:cNvSpPr txBox="1"/>
          <p:nvPr/>
        </p:nvSpPr>
        <p:spPr>
          <a:xfrm>
            <a:off x="3288617" y="1948017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φ</a:t>
            </a:r>
            <a:endParaRPr kumimoji="1" lang="en-US" altLang="ja-JP"/>
          </a:p>
        </p:txBody>
      </p:sp>
      <p:sp>
        <p:nvSpPr>
          <p:cNvPr id="52" name="円弧 51">
            <a:extLst>
              <a:ext uri="{FF2B5EF4-FFF2-40B4-BE49-F238E27FC236}">
                <a16:creationId xmlns:a16="http://schemas.microsoft.com/office/drawing/2014/main" id="{813D1055-32B3-F730-B898-8296F8D53B06}"/>
              </a:ext>
            </a:extLst>
          </p:cNvPr>
          <p:cNvSpPr/>
          <p:nvPr/>
        </p:nvSpPr>
        <p:spPr>
          <a:xfrm rot="183826" flipH="1">
            <a:off x="3585837" y="2018265"/>
            <a:ext cx="262726" cy="593245"/>
          </a:xfrm>
          <a:prstGeom prst="arc">
            <a:avLst>
              <a:gd name="adj1" fmla="val 17661697"/>
              <a:gd name="adj2" fmla="val 20704564"/>
            </a:avLst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テキスト ボックス 55">
            <a:extLst>
              <a:ext uri="{FF2B5EF4-FFF2-40B4-BE49-F238E27FC236}">
                <a16:creationId xmlns:a16="http://schemas.microsoft.com/office/drawing/2014/main" id="{649B7215-6C2C-BF79-F0A9-E288E0C465E5}"/>
              </a:ext>
            </a:extLst>
          </p:cNvPr>
          <p:cNvSpPr txBox="1"/>
          <p:nvPr/>
        </p:nvSpPr>
        <p:spPr>
          <a:xfrm>
            <a:off x="1180301" y="3629491"/>
            <a:ext cx="1179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i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v=(u, v, w)</a:t>
            </a:r>
            <a:endParaRPr kumimoji="1" lang="ja-JP" altLang="en-US">
              <a:solidFill>
                <a:schemeClr val="accent1"/>
              </a:solidFill>
            </a:endParaRPr>
          </a:p>
        </p:txBody>
      </p:sp>
      <p:sp>
        <p:nvSpPr>
          <p:cNvPr id="65" name="正方形/長方形 64">
            <a:extLst>
              <a:ext uri="{FF2B5EF4-FFF2-40B4-BE49-F238E27FC236}">
                <a16:creationId xmlns:a16="http://schemas.microsoft.com/office/drawing/2014/main" id="{81FD0D40-5342-5DC4-7368-B63C962AF12F}"/>
              </a:ext>
            </a:extLst>
          </p:cNvPr>
          <p:cNvSpPr/>
          <p:nvPr/>
        </p:nvSpPr>
        <p:spPr>
          <a:xfrm>
            <a:off x="2341442" y="2601925"/>
            <a:ext cx="182880" cy="172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4" name="円弧 63">
            <a:extLst>
              <a:ext uri="{FF2B5EF4-FFF2-40B4-BE49-F238E27FC236}">
                <a16:creationId xmlns:a16="http://schemas.microsoft.com/office/drawing/2014/main" id="{EC1B5209-F7C3-801B-9BAD-CA069921375D}"/>
              </a:ext>
            </a:extLst>
          </p:cNvPr>
          <p:cNvSpPr/>
          <p:nvPr/>
        </p:nvSpPr>
        <p:spPr>
          <a:xfrm rot="243607" flipH="1">
            <a:off x="2466194" y="2476403"/>
            <a:ext cx="164339" cy="405561"/>
          </a:xfrm>
          <a:prstGeom prst="arc">
            <a:avLst>
              <a:gd name="adj1" fmla="val 13253312"/>
              <a:gd name="adj2" fmla="val 8814322"/>
            </a:avLst>
          </a:prstGeom>
          <a:ln>
            <a:solidFill>
              <a:schemeClr val="accent2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6" name="テキスト ボックス 65">
            <a:extLst>
              <a:ext uri="{FF2B5EF4-FFF2-40B4-BE49-F238E27FC236}">
                <a16:creationId xmlns:a16="http://schemas.microsoft.com/office/drawing/2014/main" id="{E59C22F7-763D-1EBA-7CB2-0579F24D00E6}"/>
              </a:ext>
            </a:extLst>
          </p:cNvPr>
          <p:cNvSpPr txBox="1"/>
          <p:nvPr/>
        </p:nvSpPr>
        <p:spPr>
          <a:xfrm>
            <a:off x="1198154" y="2768502"/>
            <a:ext cx="1188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i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ω=(p, q, r)</a:t>
            </a:r>
            <a:endParaRPr kumimoji="1" lang="ja-JP" altLang="en-US">
              <a:solidFill>
                <a:schemeClr val="accent2"/>
              </a:solidFill>
            </a:endParaRPr>
          </a:p>
        </p:txBody>
      </p:sp>
      <p:sp>
        <p:nvSpPr>
          <p:cNvPr id="67" name="テキスト ボックス 66">
            <a:extLst>
              <a:ext uri="{FF2B5EF4-FFF2-40B4-BE49-F238E27FC236}">
                <a16:creationId xmlns:a16="http://schemas.microsoft.com/office/drawing/2014/main" id="{FAC2808A-196A-CB9A-B5B4-4518613159DB}"/>
              </a:ext>
            </a:extLst>
          </p:cNvPr>
          <p:cNvSpPr txBox="1"/>
          <p:nvPr/>
        </p:nvSpPr>
        <p:spPr>
          <a:xfrm>
            <a:off x="1063738" y="341012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速度</a:t>
            </a:r>
            <a:endParaRPr kumimoji="1" lang="ja-JP" altLang="en-US" b="1" i="1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8" name="テキスト ボックス 67">
            <a:extLst>
              <a:ext uri="{FF2B5EF4-FFF2-40B4-BE49-F238E27FC236}">
                <a16:creationId xmlns:a16="http://schemas.microsoft.com/office/drawing/2014/main" id="{B1FCF181-B70A-27EC-EFC9-C5C50065F4A3}"/>
              </a:ext>
            </a:extLst>
          </p:cNvPr>
          <p:cNvSpPr txBox="1"/>
          <p:nvPr/>
        </p:nvSpPr>
        <p:spPr>
          <a:xfrm>
            <a:off x="1117315" y="251356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/>
              <a:t>角</a:t>
            </a:r>
            <a:r>
              <a:rPr kumimoji="1" lang="ja-JP" altLang="en-US"/>
              <a:t>速度</a:t>
            </a:r>
            <a:endParaRPr kumimoji="1" lang="ja-JP" altLang="en-US" b="1" i="1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E8271E20-3CD3-05FC-7C7C-89BEDC9CE274}"/>
              </a:ext>
            </a:extLst>
          </p:cNvPr>
          <p:cNvSpPr txBox="1"/>
          <p:nvPr/>
        </p:nvSpPr>
        <p:spPr>
          <a:xfrm>
            <a:off x="7528109" y="6112034"/>
            <a:ext cx="42530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原点を</a:t>
            </a:r>
            <a:r>
              <a:rPr kumimoji="1" lang="en-US" altLang="ja-JP"/>
              <a:t> Body Frame </a:t>
            </a:r>
            <a:r>
              <a:rPr kumimoji="1" lang="ja-JP" altLang="en-US"/>
              <a:t>の</a:t>
            </a:r>
            <a:endParaRPr kumimoji="1" lang="en-US" altLang="ja-JP"/>
          </a:p>
          <a:p>
            <a:r>
              <a:rPr lang="ja-JP" altLang="en-US"/>
              <a:t>原点に重ねる（</a:t>
            </a:r>
            <a:r>
              <a:rPr lang="en-US" altLang="ja-JP"/>
              <a:t>"Vehicle Carried NED")</a:t>
            </a:r>
            <a:endParaRPr kumimoji="1" lang="ja-JP" altLang="en-US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07282158-5350-77FF-273E-2DBEC898D936}"/>
              </a:ext>
            </a:extLst>
          </p:cNvPr>
          <p:cNvSpPr txBox="1"/>
          <p:nvPr/>
        </p:nvSpPr>
        <p:spPr>
          <a:xfrm>
            <a:off x="9542585" y="5615354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/>
              <a:t>(north)</a:t>
            </a:r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FC1845FB-3283-06E7-DB83-915B2CAD7D9E}"/>
              </a:ext>
            </a:extLst>
          </p:cNvPr>
          <p:cNvSpPr txBox="1"/>
          <p:nvPr/>
        </p:nvSpPr>
        <p:spPr>
          <a:xfrm>
            <a:off x="9013896" y="4077050"/>
            <a:ext cx="81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/>
              <a:t>(east)</a:t>
            </a:r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D9A1B19C-645D-739D-2D01-670D1679F712}"/>
              </a:ext>
            </a:extLst>
          </p:cNvPr>
          <p:cNvSpPr txBox="1"/>
          <p:nvPr/>
        </p:nvSpPr>
        <p:spPr>
          <a:xfrm>
            <a:off x="10812650" y="5095841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/>
              <a:t>(down)</a:t>
            </a:r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CD85AED4-055C-7A59-1D33-B5A292EB2861}"/>
              </a:ext>
            </a:extLst>
          </p:cNvPr>
          <p:cNvSpPr txBox="1"/>
          <p:nvPr/>
        </p:nvSpPr>
        <p:spPr>
          <a:xfrm>
            <a:off x="11298347" y="3167826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NED</a:t>
            </a:r>
            <a:endParaRPr kumimoji="1" lang="ja-JP" altLang="en-US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7A53A2A9-4076-C46F-A08B-48C19AF4C364}"/>
              </a:ext>
            </a:extLst>
          </p:cNvPr>
          <p:cNvSpPr txBox="1"/>
          <p:nvPr/>
        </p:nvSpPr>
        <p:spPr>
          <a:xfrm>
            <a:off x="5731141" y="754780"/>
            <a:ext cx="651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FRD</a:t>
            </a:r>
            <a:endParaRPr kumimoji="1" lang="ja-JP" altLang="en-US"/>
          </a:p>
        </p:txBody>
      </p:sp>
      <p:sp>
        <p:nvSpPr>
          <p:cNvPr id="44" name="テキスト ボックス 43">
            <a:extLst>
              <a:ext uri="{FF2B5EF4-FFF2-40B4-BE49-F238E27FC236}">
                <a16:creationId xmlns:a16="http://schemas.microsoft.com/office/drawing/2014/main" id="{D3A7B251-C01E-8B73-B0AE-B008408EAD38}"/>
              </a:ext>
            </a:extLst>
          </p:cNvPr>
          <p:cNvSpPr txBox="1"/>
          <p:nvPr/>
        </p:nvSpPr>
        <p:spPr>
          <a:xfrm>
            <a:off x="5862888" y="2543551"/>
            <a:ext cx="718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O=O</a:t>
            </a:r>
            <a:r>
              <a:rPr kumimoji="1" lang="en-US" altLang="ja-JP" b="1" i="1" baseline="-25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endParaRPr kumimoji="1" lang="ja-JP" altLang="en-US" b="1" i="1" baseline="-250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F40DF944-11FE-9514-4447-26BDB74F1483}"/>
              </a:ext>
            </a:extLst>
          </p:cNvPr>
          <p:cNvSpPr txBox="1"/>
          <p:nvPr/>
        </p:nvSpPr>
        <p:spPr>
          <a:xfrm>
            <a:off x="10696941" y="4077050"/>
            <a:ext cx="420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kumimoji="1" lang="en-US" altLang="ja-JP" b="1" i="1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endParaRPr kumimoji="1" lang="ja-JP" altLang="en-US" b="1" i="1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74196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DD8A592-8E48-3856-49D6-7DCE4EF247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8255"/>
            <a:ext cx="10515600" cy="1325563"/>
          </a:xfrm>
        </p:spPr>
        <p:txBody>
          <a:bodyPr/>
          <a:lstStyle/>
          <a:p>
            <a:r>
              <a:rPr lang="en-US" altLang="ja-JP" sz="4400"/>
              <a:t>1. </a:t>
            </a:r>
            <a:r>
              <a:rPr lang="ja-JP" altLang="en-US" sz="4400"/>
              <a:t>ユニットテスト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09BA7A3-BC51-69F0-7FD6-817C6F70F4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340721"/>
            <a:ext cx="10515600" cy="4351338"/>
          </a:xfrm>
          <a:solidFill>
            <a:schemeClr val="tx1"/>
          </a:solidFill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marL="0" indent="0">
              <a:buNone/>
            </a:pPr>
            <a:r>
              <a:rPr kumimoji="1" lang="en-US" altLang="ja-JP" sz="18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drone_physics % ./utest</a:t>
            </a:r>
          </a:p>
          <a:p>
            <a:pPr marL="0" indent="0">
              <a:buNone/>
            </a:pPr>
            <a:r>
              <a:rPr kumimoji="1" lang="en-US" altLang="ja-JP" sz="18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-------start unit test-------</a:t>
            </a:r>
          </a:p>
          <a:p>
            <a:pPr marL="0" indent="0">
              <a:buNone/>
            </a:pPr>
            <a:r>
              <a:rPr kumimoji="1" lang="en-US" altLang="ja-JP" sz="18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test_frame_all_unit_vectors_with_angle0... PASS</a:t>
            </a:r>
          </a:p>
          <a:p>
            <a:pPr marL="0" indent="0">
              <a:buNone/>
            </a:pPr>
            <a:r>
              <a:rPr kumimoji="1" lang="en-US" altLang="ja-JP" sz="18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test_frame_all_unit_vectors_with_some_angles... PASS</a:t>
            </a:r>
          </a:p>
          <a:p>
            <a:pPr marL="0" indent="0">
              <a:buNone/>
            </a:pPr>
            <a:r>
              <a:rPr kumimoji="1" lang="en-US" altLang="ja-JP" sz="18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test_frame_matrix_is_unitary... PASS</a:t>
            </a:r>
          </a:p>
          <a:p>
            <a:pPr marL="0" indent="0">
              <a:buNone/>
            </a:pPr>
            <a:r>
              <a:rPr kumimoji="1" lang="en-US" altLang="ja-JP" sz="18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</a:p>
          <a:p>
            <a:pPr marL="0" indent="0">
              <a:buNone/>
            </a:pPr>
            <a:r>
              <a:rPr kumimoji="1" lang="en-US" altLang="ja-JP" sz="18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-------all standard test PASSSED!!----</a:t>
            </a:r>
          </a:p>
          <a:p>
            <a:pPr marL="0" indent="0">
              <a:buNone/>
            </a:pPr>
            <a:r>
              <a:rPr kumimoji="1" lang="en-US" altLang="ja-JP" sz="18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test_issue_89_yaw_angle_bug... PASS</a:t>
            </a:r>
          </a:p>
          <a:p>
            <a:pPr marL="0" indent="0">
              <a:buNone/>
            </a:pPr>
            <a:r>
              <a:rPr lang="en-US" altLang="ja-JP" sz="18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  <a:endParaRPr kumimoji="1" lang="en-US" altLang="ja-JP" sz="18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kumimoji="1" lang="en-US" altLang="ja-JP" sz="18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-------all bug issue test PASSSED!!----</a:t>
            </a:r>
          </a:p>
          <a:p>
            <a:pPr marL="0" indent="0">
              <a:buNone/>
            </a:pPr>
            <a:r>
              <a:rPr kumimoji="1" lang="en-US" altLang="ja-JP" sz="18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All(4667)asserts passed.</a:t>
            </a:r>
            <a:endParaRPr kumimoji="1" lang="ja-JP" altLang="en-US" sz="18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四角形吹き出し 3">
            <a:extLst>
              <a:ext uri="{FF2B5EF4-FFF2-40B4-BE49-F238E27FC236}">
                <a16:creationId xmlns:a16="http://schemas.microsoft.com/office/drawing/2014/main" id="{C654A5B5-64F4-3520-C98C-B8A952D0CC48}"/>
              </a:ext>
            </a:extLst>
          </p:cNvPr>
          <p:cNvSpPr/>
          <p:nvPr/>
        </p:nvSpPr>
        <p:spPr>
          <a:xfrm>
            <a:off x="574395" y="6151544"/>
            <a:ext cx="9248477" cy="540201"/>
          </a:xfrm>
          <a:prstGeom prst="wedgeRectCallout">
            <a:avLst>
              <a:gd name="adj1" fmla="val -44643"/>
              <a:gd name="adj2" fmla="val -190847"/>
            </a:avLst>
          </a:prstGeom>
          <a:solidFill>
            <a:schemeClr val="bg2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>
                <a:solidFill>
                  <a:sysClr val="windowText" lastClr="000000"/>
                </a:solidFill>
              </a:rPr>
              <a:t>実数が入力なので，網を掛けて</a:t>
            </a:r>
            <a:endParaRPr kumimoji="1" lang="en-US" altLang="ja-JP">
              <a:solidFill>
                <a:sysClr val="windowText" lastClr="000000"/>
              </a:solidFill>
            </a:endParaRPr>
          </a:p>
          <a:p>
            <a:pPr algn="ctr"/>
            <a:r>
              <a:rPr kumimoji="1" lang="en-US" altLang="ja-JP">
                <a:solidFill>
                  <a:sysClr val="windowText" lastClr="000000"/>
                </a:solidFill>
              </a:rPr>
              <a:t>assert </a:t>
            </a:r>
            <a:r>
              <a:rPr kumimoji="1" lang="ja-JP" altLang="en-US">
                <a:solidFill>
                  <a:sysClr val="windowText" lastClr="000000"/>
                </a:solidFill>
              </a:rPr>
              <a:t>文</a:t>
            </a:r>
            <a:r>
              <a:rPr kumimoji="1" lang="en-US" altLang="ja-JP">
                <a:solidFill>
                  <a:sysClr val="windowText" lastClr="000000"/>
                </a:solidFill>
              </a:rPr>
              <a:t> 70</a:t>
            </a:r>
            <a:r>
              <a:rPr kumimoji="1" lang="ja-JP" altLang="en-US">
                <a:solidFill>
                  <a:sysClr val="windowText" lastClr="000000"/>
                </a:solidFill>
              </a:rPr>
              <a:t>，</a:t>
            </a:r>
            <a:r>
              <a:rPr kumimoji="1" lang="en-US" altLang="ja-JP">
                <a:solidFill>
                  <a:sysClr val="windowText" lastClr="000000"/>
                </a:solidFill>
              </a:rPr>
              <a:t>1</a:t>
            </a:r>
            <a:r>
              <a:rPr kumimoji="1" lang="ja-JP" altLang="en-US">
                <a:solidFill>
                  <a:sysClr val="windowText" lastClr="000000"/>
                </a:solidFill>
              </a:rPr>
              <a:t>回の</a:t>
            </a:r>
            <a:r>
              <a:rPr kumimoji="1" lang="en-US" altLang="ja-JP">
                <a:solidFill>
                  <a:sysClr val="windowText" lastClr="000000"/>
                </a:solidFill>
              </a:rPr>
              <a:t>build</a:t>
            </a:r>
            <a:r>
              <a:rPr kumimoji="1" lang="ja-JP" altLang="en-US">
                <a:solidFill>
                  <a:sysClr val="windowText" lastClr="000000"/>
                </a:solidFill>
              </a:rPr>
              <a:t>で</a:t>
            </a:r>
            <a:r>
              <a:rPr kumimoji="1" lang="en-US" altLang="ja-JP">
                <a:solidFill>
                  <a:sysClr val="windowText" lastClr="000000"/>
                </a:solidFill>
              </a:rPr>
              <a:t> 5,000 </a:t>
            </a:r>
            <a:r>
              <a:rPr kumimoji="1" lang="ja-JP" altLang="en-US">
                <a:solidFill>
                  <a:sysClr val="windowText" lastClr="000000"/>
                </a:solidFill>
              </a:rPr>
              <a:t>くらい，それでも安心できる．</a:t>
            </a:r>
            <a:endParaRPr kumimoji="1" lang="en-US" altLang="ja-JP">
              <a:solidFill>
                <a:sysClr val="windowText" lastClr="000000"/>
              </a:solidFill>
            </a:endParaRPr>
          </a:p>
        </p:txBody>
      </p:sp>
      <p:sp>
        <p:nvSpPr>
          <p:cNvPr id="5" name="四角形吹き出し 4">
            <a:extLst>
              <a:ext uri="{FF2B5EF4-FFF2-40B4-BE49-F238E27FC236}">
                <a16:creationId xmlns:a16="http://schemas.microsoft.com/office/drawing/2014/main" id="{20263FD7-0D77-7E00-289A-A9AF37E5CD8D}"/>
              </a:ext>
            </a:extLst>
          </p:cNvPr>
          <p:cNvSpPr/>
          <p:nvPr/>
        </p:nvSpPr>
        <p:spPr>
          <a:xfrm>
            <a:off x="6753022" y="4045486"/>
            <a:ext cx="4241812" cy="540201"/>
          </a:xfrm>
          <a:prstGeom prst="wedgeRectCallout">
            <a:avLst>
              <a:gd name="adj1" fmla="val -74497"/>
              <a:gd name="adj2" fmla="val -25028"/>
            </a:avLst>
          </a:prstGeom>
          <a:solidFill>
            <a:schemeClr val="bg2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>
                <a:solidFill>
                  <a:sysClr val="windowText" lastClr="000000"/>
                </a:solidFill>
              </a:rPr>
              <a:t>バグがでると再現テスト追加</a:t>
            </a:r>
            <a:endParaRPr kumimoji="1" lang="en-US" altLang="ja-JP">
              <a:solidFill>
                <a:sysClr val="windowText" lastClr="000000"/>
              </a:solidFill>
            </a:endParaRPr>
          </a:p>
          <a:p>
            <a:pPr algn="ctr"/>
            <a:r>
              <a:rPr kumimoji="1" lang="ja-JP" altLang="en-US">
                <a:solidFill>
                  <a:sysClr val="windowText" lastClr="000000"/>
                </a:solidFill>
              </a:rPr>
              <a:t>これは，</a:t>
            </a:r>
            <a:r>
              <a:rPr kumimoji="1" lang="en-US" altLang="ja-JP">
                <a:solidFill>
                  <a:sysClr val="windowText" lastClr="000000"/>
                </a:solidFill>
              </a:rPr>
              <a:t>issue 89 </a:t>
            </a:r>
            <a:r>
              <a:rPr kumimoji="1" lang="ja-JP" altLang="en-US">
                <a:solidFill>
                  <a:sysClr val="windowText" lastClr="000000"/>
                </a:solidFill>
              </a:rPr>
              <a:t>のヨー角のバグ</a:t>
            </a:r>
            <a:endParaRPr kumimoji="1" lang="en-US" altLang="ja-JP">
              <a:solidFill>
                <a:sysClr val="windowText" lastClr="000000"/>
              </a:solidFill>
            </a:endParaRPr>
          </a:p>
        </p:txBody>
      </p:sp>
      <p:sp>
        <p:nvSpPr>
          <p:cNvPr id="6" name="四角形吹き出し 5">
            <a:extLst>
              <a:ext uri="{FF2B5EF4-FFF2-40B4-BE49-F238E27FC236}">
                <a16:creationId xmlns:a16="http://schemas.microsoft.com/office/drawing/2014/main" id="{9DE120A7-53D0-6A0C-AAC3-A30F3C25B97F}"/>
              </a:ext>
            </a:extLst>
          </p:cNvPr>
          <p:cNvSpPr/>
          <p:nvPr/>
        </p:nvSpPr>
        <p:spPr>
          <a:xfrm>
            <a:off x="6753022" y="3045800"/>
            <a:ext cx="4241812" cy="540201"/>
          </a:xfrm>
          <a:prstGeom prst="wedgeRectCallout">
            <a:avLst>
              <a:gd name="adj1" fmla="val -74497"/>
              <a:gd name="adj2" fmla="val -25028"/>
            </a:avLst>
          </a:prstGeom>
          <a:solidFill>
            <a:schemeClr val="bg2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>
                <a:solidFill>
                  <a:sysClr val="windowText" lastClr="000000"/>
                </a:solidFill>
              </a:rPr>
              <a:t>実装レベルの確認</a:t>
            </a:r>
            <a:r>
              <a:rPr kumimoji="1" lang="ja-JP" altLang="en-US">
                <a:solidFill>
                  <a:sysClr val="windowText" lastClr="000000"/>
                </a:solidFill>
              </a:rPr>
              <a:t>テスト</a:t>
            </a:r>
            <a:endParaRPr kumimoji="1" lang="en-US" altLang="ja-JP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60680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D758DB-A2AF-4479-8BF3-BD5B6CEBAF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8EF8970-2875-096D-1380-E1C1C9302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8255"/>
            <a:ext cx="10515600" cy="1325563"/>
          </a:xfrm>
        </p:spPr>
        <p:txBody>
          <a:bodyPr/>
          <a:lstStyle/>
          <a:p>
            <a:r>
              <a:rPr lang="en-US" altLang="ja-JP" sz="4400"/>
              <a:t>2. </a:t>
            </a:r>
            <a:r>
              <a:rPr lang="ja-JP" altLang="en-US" sz="4400"/>
              <a:t>数式とコード</a:t>
            </a:r>
            <a:r>
              <a:rPr lang="en-US" altLang="ja-JP" sz="4400"/>
              <a:t>(1/2)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94C32B0-D471-B320-9150-A920F64690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925080"/>
            <a:ext cx="10515600" cy="5669684"/>
          </a:xfrm>
          <a:solidFill>
            <a:schemeClr val="tx1"/>
          </a:solidFill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ja-JP" sz="1200" b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/* acceleration in body frame based on mV'+ w x mV = F ... eq.(1.136),(2.31)*/</a:t>
            </a:r>
            <a:endParaRPr lang="en-US" altLang="ja-JP" sz="1200" b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US" altLang="ja-JP" sz="1200" b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AccelerationType</a:t>
            </a:r>
            <a:r>
              <a:rPr lang="en-US" altLang="ja-JP" sz="12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ja-JP" sz="1200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acceleration_in_body_frame</a:t>
            </a:r>
            <a:r>
              <a:rPr lang="en-US" altLang="ja-JP" sz="12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</a:p>
          <a:p>
            <a:pPr marL="0" indent="0">
              <a:buNone/>
            </a:pPr>
            <a:r>
              <a:rPr lang="en-US" altLang="ja-JP" sz="12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const</a:t>
            </a:r>
            <a:r>
              <a:rPr lang="en-US" altLang="ja-JP" sz="12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ja-JP" sz="1200" b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VelocityType</a:t>
            </a:r>
            <a:r>
              <a:rPr lang="en-US" altLang="ja-JP" sz="12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&amp;</a:t>
            </a:r>
            <a:r>
              <a:rPr lang="en-US" altLang="ja-JP" sz="12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ja-JP" sz="1200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body_velocity</a:t>
            </a:r>
            <a:r>
              <a:rPr lang="en-US" altLang="ja-JP" sz="12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pPr marL="0" indent="0">
              <a:buNone/>
            </a:pPr>
            <a:r>
              <a:rPr lang="en-US" altLang="ja-JP" sz="12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const</a:t>
            </a:r>
            <a:r>
              <a:rPr lang="en-US" altLang="ja-JP" sz="12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ja-JP" sz="1200" b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EulerType</a:t>
            </a:r>
            <a:r>
              <a:rPr lang="en-US" altLang="ja-JP" sz="12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&amp;</a:t>
            </a:r>
            <a:r>
              <a:rPr lang="en-US" altLang="ja-JP" sz="12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ja-JP" sz="1200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angle</a:t>
            </a:r>
            <a:r>
              <a:rPr lang="en-US" altLang="ja-JP" sz="12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pPr marL="0" indent="0">
              <a:buNone/>
            </a:pPr>
            <a:r>
              <a:rPr lang="en-US" altLang="ja-JP" sz="12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const</a:t>
            </a:r>
            <a:r>
              <a:rPr lang="en-US" altLang="ja-JP" sz="12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ja-JP" sz="1200" b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AngularVelocityType</a:t>
            </a:r>
            <a:r>
              <a:rPr lang="en-US" altLang="ja-JP" sz="12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&amp;</a:t>
            </a:r>
            <a:r>
              <a:rPr lang="en-US" altLang="ja-JP" sz="12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ja-JP" sz="1200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body_angular_velocity</a:t>
            </a:r>
            <a:r>
              <a:rPr lang="en-US" altLang="ja-JP" sz="12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pPr marL="0" indent="0">
              <a:buNone/>
            </a:pPr>
            <a:r>
              <a:rPr lang="en-US" altLang="ja-JP" sz="12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double</a:t>
            </a:r>
            <a:r>
              <a:rPr lang="en-US" altLang="ja-JP" sz="12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ja-JP" sz="1200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thrust</a:t>
            </a:r>
            <a:r>
              <a:rPr lang="en-US" altLang="ja-JP" sz="12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altLang="ja-JP" sz="12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double</a:t>
            </a:r>
            <a:r>
              <a:rPr lang="en-US" altLang="ja-JP" sz="12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ja-JP" sz="1200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mass</a:t>
            </a:r>
            <a:r>
              <a:rPr lang="en-US" altLang="ja-JP" sz="12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ja-JP" sz="1200" b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/* 0 is not allowed */</a:t>
            </a:r>
            <a:r>
              <a:rPr lang="en-US" altLang="ja-JP" sz="12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pPr marL="0" indent="0">
              <a:buNone/>
            </a:pPr>
            <a:r>
              <a:rPr lang="en-US" altLang="ja-JP" sz="12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double</a:t>
            </a:r>
            <a:r>
              <a:rPr lang="en-US" altLang="ja-JP" sz="12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ja-JP" sz="1200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gravity</a:t>
            </a:r>
            <a:r>
              <a:rPr lang="en-US" altLang="ja-JP" sz="12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altLang="ja-JP" sz="1200" b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 /* usually 9.8 &gt; 0*/</a:t>
            </a:r>
            <a:endParaRPr lang="en-US" altLang="ja-JP" sz="1200" b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US" altLang="ja-JP" sz="12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double</a:t>
            </a:r>
            <a:r>
              <a:rPr lang="en-US" altLang="ja-JP" sz="12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ja-JP" sz="1200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drag</a:t>
            </a:r>
            <a:r>
              <a:rPr lang="en-US" altLang="ja-JP" sz="12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altLang="ja-JP" sz="1200" b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 /* air friction of 1-st order(-d1*v) counter to velocity */</a:t>
            </a:r>
            <a:endParaRPr lang="en-US" altLang="ja-JP" sz="1200" b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US" altLang="ja-JP" sz="12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{</a:t>
            </a:r>
          </a:p>
          <a:p>
            <a:pPr marL="0" indent="0">
              <a:buNone/>
            </a:pPr>
            <a:r>
              <a:rPr lang="en-US" altLang="ja-JP" sz="12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assert</a:t>
            </a:r>
            <a:r>
              <a:rPr lang="en-US" altLang="ja-JP" sz="12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altLang="ja-JP" sz="1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!</a:t>
            </a:r>
            <a:r>
              <a:rPr lang="en-US" altLang="ja-JP" sz="1200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is_zero</a:t>
            </a:r>
            <a:r>
              <a:rPr lang="en-US" altLang="ja-JP" sz="12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altLang="ja-JP" sz="1200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mass</a:t>
            </a:r>
            <a:r>
              <a:rPr lang="en-US" altLang="ja-JP" sz="12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));</a:t>
            </a:r>
          </a:p>
          <a:p>
            <a:pPr marL="0" indent="0">
              <a:buNone/>
            </a:pPr>
            <a:r>
              <a:rPr lang="en-US" altLang="ja-JP" sz="1200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using</a:t>
            </a:r>
            <a:r>
              <a:rPr lang="en-US" altLang="ja-JP" sz="12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ja-JP" sz="1200" b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std</a:t>
            </a:r>
            <a:r>
              <a:rPr lang="en-US" altLang="ja-JP" sz="12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::</a:t>
            </a:r>
            <a:r>
              <a:rPr lang="en-US" altLang="ja-JP" sz="1200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sin</a:t>
            </a:r>
            <a:r>
              <a:rPr lang="en-US" altLang="ja-JP" sz="12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; </a:t>
            </a:r>
            <a:r>
              <a:rPr lang="en-US" altLang="ja-JP" sz="1200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using</a:t>
            </a:r>
            <a:r>
              <a:rPr lang="en-US" altLang="ja-JP" sz="12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ja-JP" sz="1200" b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std</a:t>
            </a:r>
            <a:r>
              <a:rPr lang="en-US" altLang="ja-JP" sz="12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::</a:t>
            </a:r>
            <a:r>
              <a:rPr lang="en-US" altLang="ja-JP" sz="1200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cos</a:t>
            </a:r>
            <a:r>
              <a:rPr lang="en-US" altLang="ja-JP" sz="12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pPr marL="0" indent="0">
              <a:buNone/>
            </a:pPr>
            <a:br>
              <a:rPr lang="en-US" altLang="ja-JP" sz="12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</a:br>
            <a:r>
              <a:rPr lang="en-US" altLang="ja-JP" sz="12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const</a:t>
            </a:r>
            <a:r>
              <a:rPr lang="en-US" altLang="ja-JP" sz="12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ja-JP" sz="12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auto</a:t>
            </a:r>
            <a:endParaRPr lang="en-US" altLang="ja-JP" sz="1200" b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US" altLang="ja-JP" sz="1200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c_phi</a:t>
            </a:r>
            <a:r>
              <a:rPr lang="en-US" altLang="ja-JP" sz="12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ja-JP" sz="1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altLang="ja-JP" sz="12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ja-JP" sz="1200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cos</a:t>
            </a:r>
            <a:r>
              <a:rPr lang="en-US" altLang="ja-JP" sz="12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altLang="ja-JP" sz="1200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angle</a:t>
            </a:r>
            <a:r>
              <a:rPr lang="en-US" altLang="ja-JP" sz="12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altLang="ja-JP" sz="1200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phi</a:t>
            </a:r>
            <a:r>
              <a:rPr lang="en-US" altLang="ja-JP" sz="12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), </a:t>
            </a:r>
            <a:r>
              <a:rPr lang="en-US" altLang="ja-JP" sz="1200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s_phi</a:t>
            </a:r>
            <a:r>
              <a:rPr lang="en-US" altLang="ja-JP" sz="12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ja-JP" sz="1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altLang="ja-JP" sz="12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ja-JP" sz="1200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sin</a:t>
            </a:r>
            <a:r>
              <a:rPr lang="en-US" altLang="ja-JP" sz="12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altLang="ja-JP" sz="1200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angle</a:t>
            </a:r>
            <a:r>
              <a:rPr lang="en-US" altLang="ja-JP" sz="12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altLang="ja-JP" sz="1200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phi</a:t>
            </a:r>
            <a:r>
              <a:rPr lang="en-US" altLang="ja-JP" sz="12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),</a:t>
            </a:r>
          </a:p>
          <a:p>
            <a:pPr marL="0" indent="0">
              <a:buNone/>
            </a:pPr>
            <a:r>
              <a:rPr lang="en-US" altLang="ja-JP" sz="1200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c_theta</a:t>
            </a:r>
            <a:r>
              <a:rPr lang="en-US" altLang="ja-JP" sz="12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ja-JP" sz="1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altLang="ja-JP" sz="12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ja-JP" sz="1200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cos</a:t>
            </a:r>
            <a:r>
              <a:rPr lang="en-US" altLang="ja-JP" sz="12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altLang="ja-JP" sz="1200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angle</a:t>
            </a:r>
            <a:r>
              <a:rPr lang="en-US" altLang="ja-JP" sz="12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altLang="ja-JP" sz="1200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theta</a:t>
            </a:r>
            <a:r>
              <a:rPr lang="en-US" altLang="ja-JP" sz="12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), </a:t>
            </a:r>
            <a:r>
              <a:rPr lang="en-US" altLang="ja-JP" sz="1200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s_theta</a:t>
            </a:r>
            <a:r>
              <a:rPr lang="en-US" altLang="ja-JP" sz="12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ja-JP" sz="1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altLang="ja-JP" sz="12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ja-JP" sz="1200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sin</a:t>
            </a:r>
            <a:r>
              <a:rPr lang="en-US" altLang="ja-JP" sz="12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altLang="ja-JP" sz="1200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angle</a:t>
            </a:r>
            <a:r>
              <a:rPr lang="en-US" altLang="ja-JP" sz="12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altLang="ja-JP" sz="1200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theta</a:t>
            </a:r>
            <a:r>
              <a:rPr lang="en-US" altLang="ja-JP" sz="12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pPr marL="0" indent="0">
              <a:buNone/>
            </a:pPr>
            <a:r>
              <a:rPr lang="en-US" altLang="ja-JP" sz="12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const</a:t>
            </a:r>
            <a:r>
              <a:rPr lang="en-US" altLang="ja-JP" sz="12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ja-JP" sz="12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auto</a:t>
            </a:r>
            <a:r>
              <a:rPr lang="en-US" altLang="ja-JP" sz="12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[</a:t>
            </a:r>
            <a:r>
              <a:rPr lang="en-US" altLang="ja-JP" sz="1200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u</a:t>
            </a:r>
            <a:r>
              <a:rPr lang="en-US" altLang="ja-JP" sz="12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altLang="ja-JP" sz="1200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v</a:t>
            </a:r>
            <a:r>
              <a:rPr lang="en-US" altLang="ja-JP" sz="12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altLang="ja-JP" sz="1200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w</a:t>
            </a:r>
            <a:r>
              <a:rPr lang="en-US" altLang="ja-JP" sz="12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] </a:t>
            </a:r>
            <a:r>
              <a:rPr lang="en-US" altLang="ja-JP" sz="1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altLang="ja-JP" sz="12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ja-JP" sz="1200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body_velocity</a:t>
            </a:r>
            <a:r>
              <a:rPr lang="en-US" altLang="ja-JP" sz="12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pPr marL="0" indent="0">
              <a:buNone/>
            </a:pPr>
            <a:r>
              <a:rPr lang="en-US" altLang="ja-JP" sz="12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const</a:t>
            </a:r>
            <a:r>
              <a:rPr lang="en-US" altLang="ja-JP" sz="12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ja-JP" sz="12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auto</a:t>
            </a:r>
            <a:r>
              <a:rPr lang="en-US" altLang="ja-JP" sz="12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[</a:t>
            </a:r>
            <a:r>
              <a:rPr lang="en-US" altLang="ja-JP" sz="1200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</a:t>
            </a:r>
            <a:r>
              <a:rPr lang="en-US" altLang="ja-JP" sz="12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altLang="ja-JP" sz="1200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q</a:t>
            </a:r>
            <a:r>
              <a:rPr lang="en-US" altLang="ja-JP" sz="12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altLang="ja-JP" sz="1200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r</a:t>
            </a:r>
            <a:r>
              <a:rPr lang="en-US" altLang="ja-JP" sz="12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] </a:t>
            </a:r>
            <a:r>
              <a:rPr lang="en-US" altLang="ja-JP" sz="1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altLang="ja-JP" sz="12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ja-JP" sz="1200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body_angular_velocity</a:t>
            </a:r>
            <a:r>
              <a:rPr lang="en-US" altLang="ja-JP" sz="12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pPr marL="0" indent="0">
              <a:buNone/>
            </a:pPr>
            <a:r>
              <a:rPr lang="en-US" altLang="ja-JP" sz="12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const</a:t>
            </a:r>
            <a:r>
              <a:rPr lang="en-US" altLang="ja-JP" sz="12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ja-JP" sz="12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auto</a:t>
            </a:r>
            <a:r>
              <a:rPr lang="en-US" altLang="ja-JP" sz="12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ja-JP" sz="1200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T</a:t>
            </a:r>
            <a:r>
              <a:rPr lang="en-US" altLang="ja-JP" sz="12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ja-JP" sz="1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altLang="ja-JP" sz="12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ja-JP" sz="1200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thrust</a:t>
            </a:r>
            <a:r>
              <a:rPr lang="en-US" altLang="ja-JP" sz="12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pPr marL="0" indent="0">
              <a:buNone/>
            </a:pPr>
            <a:r>
              <a:rPr lang="en-US" altLang="ja-JP" sz="12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const</a:t>
            </a:r>
            <a:r>
              <a:rPr lang="en-US" altLang="ja-JP" sz="12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ja-JP" sz="12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auto</a:t>
            </a:r>
            <a:r>
              <a:rPr lang="en-US" altLang="ja-JP" sz="12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ja-JP" sz="1200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m</a:t>
            </a:r>
            <a:r>
              <a:rPr lang="en-US" altLang="ja-JP" sz="12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ja-JP" sz="1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altLang="ja-JP" sz="12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ja-JP" sz="1200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mass</a:t>
            </a:r>
            <a:r>
              <a:rPr lang="en-US" altLang="ja-JP" sz="12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pPr marL="0" indent="0">
              <a:buNone/>
            </a:pPr>
            <a:r>
              <a:rPr lang="en-US" altLang="ja-JP" sz="12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const</a:t>
            </a:r>
            <a:r>
              <a:rPr lang="en-US" altLang="ja-JP" sz="12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ja-JP" sz="12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auto</a:t>
            </a:r>
            <a:r>
              <a:rPr lang="en-US" altLang="ja-JP" sz="12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ja-JP" sz="1200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g</a:t>
            </a:r>
            <a:r>
              <a:rPr lang="en-US" altLang="ja-JP" sz="12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ja-JP" sz="1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altLang="ja-JP" sz="12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ja-JP" sz="1200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gravity</a:t>
            </a:r>
            <a:r>
              <a:rPr lang="en-US" altLang="ja-JP" sz="12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; //...</a:t>
            </a:r>
          </a:p>
          <a:p>
            <a:pPr marL="0" indent="0">
              <a:buNone/>
            </a:pPr>
            <a:br>
              <a:rPr lang="en-US" altLang="ja-JP" sz="12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</a:br>
            <a:endParaRPr lang="en-US" altLang="ja-JP" sz="1200" b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 marL="0" indent="0">
              <a:buNone/>
            </a:pPr>
            <a:endParaRPr kumimoji="1" lang="ja-JP" altLang="en-US" sz="18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四角形吹き出し 3">
            <a:extLst>
              <a:ext uri="{FF2B5EF4-FFF2-40B4-BE49-F238E27FC236}">
                <a16:creationId xmlns:a16="http://schemas.microsoft.com/office/drawing/2014/main" id="{E780D851-2AC6-F6AD-37B9-69A0C5524640}"/>
              </a:ext>
            </a:extLst>
          </p:cNvPr>
          <p:cNvSpPr/>
          <p:nvPr/>
        </p:nvSpPr>
        <p:spPr>
          <a:xfrm>
            <a:off x="5569527" y="5929745"/>
            <a:ext cx="3713018" cy="612648"/>
          </a:xfrm>
          <a:prstGeom prst="wedgeRectCallout">
            <a:avLst>
              <a:gd name="adj1" fmla="val -71680"/>
              <a:gd name="adj2" fmla="val -11163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>
                <a:solidFill>
                  <a:sysClr val="windowText" lastClr="000000"/>
                </a:solidFill>
              </a:rPr>
              <a:t>引数を数式で使われている</a:t>
            </a:r>
            <a:endParaRPr kumimoji="1" lang="en-US" altLang="ja-JP">
              <a:solidFill>
                <a:sysClr val="windowText" lastClr="000000"/>
              </a:solidFill>
            </a:endParaRPr>
          </a:p>
          <a:p>
            <a:pPr algn="ctr"/>
            <a:r>
              <a:rPr kumimoji="1" lang="ja-JP" altLang="en-US">
                <a:solidFill>
                  <a:sysClr val="windowText" lastClr="000000"/>
                </a:solidFill>
              </a:rPr>
              <a:t>変数文字に全部バラす</a:t>
            </a:r>
          </a:p>
        </p:txBody>
      </p:sp>
      <p:sp>
        <p:nvSpPr>
          <p:cNvPr id="5" name="四角形吹き出し 4">
            <a:extLst>
              <a:ext uri="{FF2B5EF4-FFF2-40B4-BE49-F238E27FC236}">
                <a16:creationId xmlns:a16="http://schemas.microsoft.com/office/drawing/2014/main" id="{D7D513D2-E265-F463-0DC5-DE05AC33C938}"/>
              </a:ext>
            </a:extLst>
          </p:cNvPr>
          <p:cNvSpPr/>
          <p:nvPr/>
        </p:nvSpPr>
        <p:spPr>
          <a:xfrm>
            <a:off x="5444836" y="4128654"/>
            <a:ext cx="3713018" cy="612648"/>
          </a:xfrm>
          <a:prstGeom prst="wedgeRectCallout">
            <a:avLst>
              <a:gd name="adj1" fmla="val -98919"/>
              <a:gd name="adj2" fmla="val -9353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>
                <a:solidFill>
                  <a:sysClr val="windowText" lastClr="000000"/>
                </a:solidFill>
              </a:rPr>
              <a:t>内部でも</a:t>
            </a:r>
            <a:r>
              <a:rPr kumimoji="1" lang="en-US" altLang="ja-JP">
                <a:solidFill>
                  <a:sysClr val="windowText" lastClr="000000"/>
                </a:solidFill>
              </a:rPr>
              <a:t> assert </a:t>
            </a:r>
            <a:r>
              <a:rPr kumimoji="1" lang="ja-JP" altLang="en-US">
                <a:solidFill>
                  <a:sysClr val="windowText" lastClr="000000"/>
                </a:solidFill>
              </a:rPr>
              <a:t>かけまくる</a:t>
            </a:r>
          </a:p>
        </p:txBody>
      </p:sp>
      <p:sp>
        <p:nvSpPr>
          <p:cNvPr id="6" name="四角形吹き出し 5">
            <a:extLst>
              <a:ext uri="{FF2B5EF4-FFF2-40B4-BE49-F238E27FC236}">
                <a16:creationId xmlns:a16="http://schemas.microsoft.com/office/drawing/2014/main" id="{0E22CBA5-9919-D063-9FD7-A19B8E8735D6}"/>
              </a:ext>
            </a:extLst>
          </p:cNvPr>
          <p:cNvSpPr/>
          <p:nvPr/>
        </p:nvSpPr>
        <p:spPr>
          <a:xfrm>
            <a:off x="5943600" y="1441938"/>
            <a:ext cx="3713018" cy="987974"/>
          </a:xfrm>
          <a:prstGeom prst="wedgeRectCallout">
            <a:avLst>
              <a:gd name="adj1" fmla="val -78396"/>
              <a:gd name="adj2" fmla="val -3700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>
                <a:solidFill>
                  <a:sysClr val="windowText" lastClr="000000"/>
                </a:solidFill>
              </a:rPr>
              <a:t>引数は，型名と合わせ技で</a:t>
            </a:r>
            <a:endParaRPr kumimoji="1" lang="en-US" altLang="ja-JP">
              <a:solidFill>
                <a:sysClr val="windowText" lastClr="000000"/>
              </a:solidFill>
            </a:endParaRPr>
          </a:p>
          <a:p>
            <a:pPr algn="ctr"/>
            <a:r>
              <a:rPr kumimoji="1" lang="ja-JP" altLang="en-US">
                <a:solidFill>
                  <a:sysClr val="windowText" lastClr="000000"/>
                </a:solidFill>
              </a:rPr>
              <a:t>意味を伝える名前</a:t>
            </a:r>
            <a:endParaRPr kumimoji="1" lang="en-US" altLang="ja-JP">
              <a:solidFill>
                <a:sysClr val="windowText" lastClr="000000"/>
              </a:solidFill>
            </a:endParaRPr>
          </a:p>
          <a:p>
            <a:pPr algn="ctr"/>
            <a:r>
              <a:rPr lang="ja-JP" altLang="en-US">
                <a:solidFill>
                  <a:sysClr val="windowText" lastClr="000000"/>
                </a:solidFill>
              </a:rPr>
              <a:t>（ソフトウェアエンジニア向け）</a:t>
            </a:r>
            <a:endParaRPr kumimoji="1" lang="en-US" altLang="ja-JP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78923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745771-B127-A882-D258-4A1C0629B5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638AF08-C729-92E1-D2C5-00D19CFBED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8255"/>
            <a:ext cx="10515600" cy="1325563"/>
          </a:xfrm>
        </p:spPr>
        <p:txBody>
          <a:bodyPr/>
          <a:lstStyle/>
          <a:p>
            <a:r>
              <a:rPr lang="en-US" altLang="ja-JP" sz="4400"/>
              <a:t>2. </a:t>
            </a:r>
            <a:r>
              <a:rPr lang="ja-JP" altLang="en-US" sz="4400"/>
              <a:t>数式とコード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4A67D4E-17DD-1C9C-CC9D-6EFA7C4CE0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8613" y="925080"/>
            <a:ext cx="10872787" cy="5775758"/>
          </a:xfrm>
          <a:solidFill>
            <a:schemeClr val="tx1"/>
          </a:solidFill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ja-JP" sz="1600" b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/*</a:t>
            </a:r>
            <a:endParaRPr lang="en-US" altLang="ja-JP" sz="1600" b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US" altLang="ja-JP" sz="1600" b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* See nonami's book eq.(1.136).(2.31)</a:t>
            </a:r>
            <a:endParaRPr lang="en-US" altLang="ja-JP" sz="1600" b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US" altLang="ja-JP" sz="1600" b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* Colioris's force is (p, q, r) x (u, v, w).</a:t>
            </a:r>
            <a:endParaRPr lang="en-US" altLang="ja-JP" sz="1600" b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US" altLang="ja-JP" sz="1600" b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* </a:t>
            </a:r>
            <a:endParaRPr lang="en-US" altLang="ja-JP" sz="1600" b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US" altLang="ja-JP" sz="1600" b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* Difference with the 'ground' version is that</a:t>
            </a:r>
            <a:endParaRPr lang="en-US" altLang="ja-JP" sz="1600" b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US" altLang="ja-JP" sz="1600" b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* (1) 'g' is broken down to x, y, z components.</a:t>
            </a:r>
            <a:endParaRPr lang="en-US" altLang="ja-JP" sz="1600" b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US" altLang="ja-JP" sz="1600" b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* (2) T is only relavant to z-axis.</a:t>
            </a:r>
            <a:endParaRPr lang="en-US" altLang="ja-JP" sz="1600" b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US" altLang="ja-JP" sz="1600" b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* (3) Coriolis force(using uvw,pqr) IS needed(because the body frame is rotating!)</a:t>
            </a:r>
            <a:endParaRPr lang="en-US" altLang="ja-JP" sz="1600" b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US" altLang="ja-JP" sz="1600" b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*/</a:t>
            </a:r>
            <a:endParaRPr lang="en-US" altLang="ja-JP" sz="1600" b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US" altLang="ja-JP" sz="1600" b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/*****************************************************************/</a:t>
            </a:r>
            <a:r>
              <a:rPr lang="en-US" altLang="ja-JP" sz="16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</a:p>
          <a:p>
            <a:pPr marL="0" indent="0">
              <a:buNone/>
            </a:pPr>
            <a:r>
              <a:rPr lang="en-US" altLang="ja-JP" sz="16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double</a:t>
            </a:r>
            <a:r>
              <a:rPr lang="en-US" altLang="ja-JP" sz="16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ja-JP" sz="1600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dot_u</a:t>
            </a:r>
            <a:r>
              <a:rPr lang="en-US" altLang="ja-JP" sz="16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ja-JP" sz="1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altLang="ja-JP" sz="16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     </a:t>
            </a:r>
            <a:r>
              <a:rPr lang="en-US" altLang="ja-JP" sz="1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US" altLang="ja-JP" sz="16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ja-JP" sz="1600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g</a:t>
            </a:r>
            <a:r>
              <a:rPr lang="en-US" altLang="ja-JP" sz="16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ja-JP" sz="1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-US" altLang="ja-JP" sz="16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ja-JP" sz="1600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s_theta</a:t>
            </a:r>
            <a:r>
              <a:rPr lang="en-US" altLang="ja-JP" sz="16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        </a:t>
            </a:r>
            <a:r>
              <a:rPr lang="en-US" altLang="ja-JP" sz="1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US" altLang="ja-JP" sz="16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(</a:t>
            </a:r>
            <a:r>
              <a:rPr lang="en-US" altLang="ja-JP" sz="1600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q</a:t>
            </a:r>
            <a:r>
              <a:rPr lang="en-US" altLang="ja-JP" sz="1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-US" altLang="ja-JP" sz="1600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w</a:t>
            </a:r>
            <a:r>
              <a:rPr lang="en-US" altLang="ja-JP" sz="16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ja-JP" sz="1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US" altLang="ja-JP" sz="16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ja-JP" sz="1600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r</a:t>
            </a:r>
            <a:r>
              <a:rPr lang="en-US" altLang="ja-JP" sz="1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-US" altLang="ja-JP" sz="1600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v</a:t>
            </a:r>
            <a:r>
              <a:rPr lang="en-US" altLang="ja-JP" sz="16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US" altLang="ja-JP" sz="1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US" altLang="ja-JP" sz="16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ja-JP" sz="1600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d</a:t>
            </a:r>
            <a:r>
              <a:rPr lang="en-US" altLang="ja-JP" sz="1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en-US" altLang="ja-JP" sz="1600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m</a:t>
            </a:r>
            <a:r>
              <a:rPr lang="en-US" altLang="ja-JP" sz="16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ja-JP" sz="1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-US" altLang="ja-JP" sz="16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ja-JP" sz="1600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u</a:t>
            </a:r>
            <a:r>
              <a:rPr lang="en-US" altLang="ja-JP" sz="16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pPr marL="0" indent="0">
              <a:buNone/>
            </a:pPr>
            <a:r>
              <a:rPr lang="en-US" altLang="ja-JP" sz="16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double</a:t>
            </a:r>
            <a:r>
              <a:rPr lang="en-US" altLang="ja-JP" sz="16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ja-JP" sz="1600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dot_v</a:t>
            </a:r>
            <a:r>
              <a:rPr lang="en-US" altLang="ja-JP" sz="16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ja-JP" sz="1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altLang="ja-JP" sz="16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     </a:t>
            </a:r>
            <a:r>
              <a:rPr lang="en-US" altLang="ja-JP" sz="1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+</a:t>
            </a:r>
            <a:r>
              <a:rPr lang="en-US" altLang="ja-JP" sz="16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ja-JP" sz="1600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g</a:t>
            </a:r>
            <a:r>
              <a:rPr lang="en-US" altLang="ja-JP" sz="16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ja-JP" sz="1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-US" altLang="ja-JP" sz="16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ja-JP" sz="1600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c_theta</a:t>
            </a:r>
            <a:r>
              <a:rPr lang="en-US" altLang="ja-JP" sz="16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ja-JP" sz="1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-US" altLang="ja-JP" sz="16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ja-JP" sz="1600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s_phi</a:t>
            </a:r>
            <a:r>
              <a:rPr lang="en-US" altLang="ja-JP" sz="16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ja-JP" sz="1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US" altLang="ja-JP" sz="16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(</a:t>
            </a:r>
            <a:r>
              <a:rPr lang="en-US" altLang="ja-JP" sz="1600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r</a:t>
            </a:r>
            <a:r>
              <a:rPr lang="en-US" altLang="ja-JP" sz="1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-US" altLang="ja-JP" sz="1600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u</a:t>
            </a:r>
            <a:r>
              <a:rPr lang="en-US" altLang="ja-JP" sz="16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ja-JP" sz="1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US" altLang="ja-JP" sz="16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ja-JP" sz="1600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</a:t>
            </a:r>
            <a:r>
              <a:rPr lang="en-US" altLang="ja-JP" sz="1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-US" altLang="ja-JP" sz="1600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w</a:t>
            </a:r>
            <a:r>
              <a:rPr lang="en-US" altLang="ja-JP" sz="16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US" altLang="ja-JP" sz="1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US" altLang="ja-JP" sz="16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ja-JP" sz="1600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d</a:t>
            </a:r>
            <a:r>
              <a:rPr lang="en-US" altLang="ja-JP" sz="1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en-US" altLang="ja-JP" sz="1600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m</a:t>
            </a:r>
            <a:r>
              <a:rPr lang="en-US" altLang="ja-JP" sz="16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ja-JP" sz="1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-US" altLang="ja-JP" sz="16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ja-JP" sz="1600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v</a:t>
            </a:r>
            <a:r>
              <a:rPr lang="en-US" altLang="ja-JP" sz="16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pPr marL="0" indent="0">
              <a:buNone/>
            </a:pPr>
            <a:r>
              <a:rPr lang="en-US" altLang="ja-JP" sz="16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double</a:t>
            </a:r>
            <a:r>
              <a:rPr lang="en-US" altLang="ja-JP" sz="16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ja-JP" sz="1600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dot_w</a:t>
            </a:r>
            <a:r>
              <a:rPr lang="en-US" altLang="ja-JP" sz="16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ja-JP" sz="1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altLang="ja-JP" sz="16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ja-JP" sz="1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US" altLang="ja-JP" sz="1600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T</a:t>
            </a:r>
            <a:r>
              <a:rPr lang="en-US" altLang="ja-JP" sz="1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en-US" altLang="ja-JP" sz="1600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m</a:t>
            </a:r>
            <a:r>
              <a:rPr lang="en-US" altLang="ja-JP" sz="16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ja-JP" sz="1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+</a:t>
            </a:r>
            <a:r>
              <a:rPr lang="en-US" altLang="ja-JP" sz="16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ja-JP" sz="1600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g</a:t>
            </a:r>
            <a:r>
              <a:rPr lang="en-US" altLang="ja-JP" sz="16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ja-JP" sz="1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-US" altLang="ja-JP" sz="16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ja-JP" sz="1600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c_theta</a:t>
            </a:r>
            <a:r>
              <a:rPr lang="en-US" altLang="ja-JP" sz="16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ja-JP" sz="1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-US" altLang="ja-JP" sz="16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ja-JP" sz="1600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c_phi</a:t>
            </a:r>
            <a:r>
              <a:rPr lang="en-US" altLang="ja-JP" sz="16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ja-JP" sz="1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US" altLang="ja-JP" sz="16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(</a:t>
            </a:r>
            <a:r>
              <a:rPr lang="en-US" altLang="ja-JP" sz="1600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</a:t>
            </a:r>
            <a:r>
              <a:rPr lang="en-US" altLang="ja-JP" sz="1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-US" altLang="ja-JP" sz="1600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v</a:t>
            </a:r>
            <a:r>
              <a:rPr lang="en-US" altLang="ja-JP" sz="16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ja-JP" sz="1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US" altLang="ja-JP" sz="16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ja-JP" sz="1600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q</a:t>
            </a:r>
            <a:r>
              <a:rPr lang="en-US" altLang="ja-JP" sz="1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-US" altLang="ja-JP" sz="1600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u</a:t>
            </a:r>
            <a:r>
              <a:rPr lang="en-US" altLang="ja-JP" sz="16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US" altLang="ja-JP" sz="1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US" altLang="ja-JP" sz="16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ja-JP" sz="1600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d</a:t>
            </a:r>
            <a:r>
              <a:rPr lang="en-US" altLang="ja-JP" sz="1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en-US" altLang="ja-JP" sz="1600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m</a:t>
            </a:r>
            <a:r>
              <a:rPr lang="en-US" altLang="ja-JP" sz="16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ja-JP" sz="1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-US" altLang="ja-JP" sz="16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ja-JP" sz="1600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w</a:t>
            </a:r>
            <a:r>
              <a:rPr lang="en-US" altLang="ja-JP" sz="16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pPr marL="0" indent="0">
              <a:buNone/>
            </a:pPr>
            <a:r>
              <a:rPr lang="en-US" altLang="ja-JP" sz="1600" b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/*****************************************************************/</a:t>
            </a:r>
            <a:r>
              <a:rPr lang="en-US" altLang="ja-JP" sz="16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</a:p>
          <a:p>
            <a:pPr marL="0" indent="0">
              <a:buNone/>
            </a:pPr>
            <a:br>
              <a:rPr lang="en-US" altLang="ja-JP" sz="16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</a:br>
            <a:r>
              <a:rPr lang="en-US" altLang="ja-JP" sz="1600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-US" altLang="ja-JP" sz="16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{</a:t>
            </a:r>
            <a:r>
              <a:rPr lang="en-US" altLang="ja-JP" sz="1600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dot_u</a:t>
            </a:r>
            <a:r>
              <a:rPr lang="en-US" altLang="ja-JP" sz="16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altLang="ja-JP" sz="1600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dot_v</a:t>
            </a:r>
            <a:r>
              <a:rPr lang="en-US" altLang="ja-JP" sz="16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altLang="ja-JP" sz="1600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dot_w</a:t>
            </a:r>
            <a:r>
              <a:rPr lang="en-US" altLang="ja-JP" sz="16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};</a:t>
            </a:r>
          </a:p>
          <a:p>
            <a:pPr marL="0" indent="0">
              <a:buNone/>
            </a:pPr>
            <a:r>
              <a:rPr lang="en-US" altLang="ja-JP" sz="1600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pPr marL="0" indent="0">
              <a:buNone/>
            </a:pPr>
            <a:endParaRPr kumimoji="1" lang="ja-JP" altLang="en-US" sz="16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四角形吹き出し 3">
            <a:extLst>
              <a:ext uri="{FF2B5EF4-FFF2-40B4-BE49-F238E27FC236}">
                <a16:creationId xmlns:a16="http://schemas.microsoft.com/office/drawing/2014/main" id="{11D3C56A-D000-1292-65E6-A55AEF65C8A6}"/>
              </a:ext>
            </a:extLst>
          </p:cNvPr>
          <p:cNvSpPr/>
          <p:nvPr/>
        </p:nvSpPr>
        <p:spPr>
          <a:xfrm>
            <a:off x="7093527" y="1037494"/>
            <a:ext cx="3713018" cy="612648"/>
          </a:xfrm>
          <a:prstGeom prst="wedgeRectCallout">
            <a:avLst>
              <a:gd name="adj1" fmla="val -95819"/>
              <a:gd name="adj2" fmla="val 526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>
                <a:solidFill>
                  <a:sysClr val="windowText" lastClr="000000"/>
                </a:solidFill>
              </a:rPr>
              <a:t>教科書の式番号</a:t>
            </a:r>
          </a:p>
        </p:txBody>
      </p:sp>
      <p:sp>
        <p:nvSpPr>
          <p:cNvPr id="5" name="四角形吹き出し 4">
            <a:extLst>
              <a:ext uri="{FF2B5EF4-FFF2-40B4-BE49-F238E27FC236}">
                <a16:creationId xmlns:a16="http://schemas.microsoft.com/office/drawing/2014/main" id="{8D03565B-96BD-F1A3-C473-D108E478AAB1}"/>
              </a:ext>
            </a:extLst>
          </p:cNvPr>
          <p:cNvSpPr/>
          <p:nvPr/>
        </p:nvSpPr>
        <p:spPr>
          <a:xfrm>
            <a:off x="7093527" y="1855317"/>
            <a:ext cx="3713018" cy="1008982"/>
          </a:xfrm>
          <a:prstGeom prst="wedgeRectCallout">
            <a:avLst>
              <a:gd name="adj1" fmla="val -45397"/>
              <a:gd name="adj2" fmla="val 19023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>
                <a:solidFill>
                  <a:sysClr val="windowText" lastClr="000000"/>
                </a:solidFill>
              </a:rPr>
              <a:t>最も目</a:t>
            </a:r>
            <a:r>
              <a:rPr kumimoji="1" lang="ja-JP" altLang="en-US">
                <a:solidFill>
                  <a:sysClr val="windowText" lastClr="000000"/>
                </a:solidFill>
              </a:rPr>
              <a:t>レビューしやすいように</a:t>
            </a:r>
            <a:endParaRPr kumimoji="1" lang="en-US" altLang="ja-JP">
              <a:solidFill>
                <a:sysClr val="windowText" lastClr="000000"/>
              </a:solidFill>
            </a:endParaRPr>
          </a:p>
          <a:p>
            <a:pPr algn="ctr"/>
            <a:r>
              <a:rPr lang="ja-JP" altLang="en-US">
                <a:solidFill>
                  <a:sysClr val="windowText" lastClr="000000"/>
                </a:solidFill>
              </a:rPr>
              <a:t>できるだけ数式そのまま．</a:t>
            </a:r>
            <a:endParaRPr lang="en-US" altLang="ja-JP">
              <a:solidFill>
                <a:sysClr val="windowText" lastClr="000000"/>
              </a:solidFill>
            </a:endParaRPr>
          </a:p>
          <a:p>
            <a:pPr algn="ctr"/>
            <a:r>
              <a:rPr kumimoji="1" lang="ja-JP" altLang="en-US">
                <a:solidFill>
                  <a:sysClr val="windowText" lastClr="000000"/>
                </a:solidFill>
              </a:rPr>
              <a:t>（制御エンジニア向け）</a:t>
            </a: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6E8BC4D0-9090-7765-4CF7-48668116549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093526" y="5607933"/>
            <a:ext cx="4965123" cy="1086418"/>
          </a:xfrm>
          <a:prstGeom prst="rect">
            <a:avLst/>
          </a:prstGeom>
          <a:ln w="28575">
            <a:solidFill>
              <a:schemeClr val="accent4"/>
            </a:solidFill>
          </a:ln>
        </p:spPr>
      </p:pic>
    </p:spTree>
    <p:extLst>
      <p:ext uri="{BB962C8B-B14F-4D97-AF65-F5344CB8AC3E}">
        <p14:creationId xmlns:p14="http://schemas.microsoft.com/office/powerpoint/2010/main" val="24823098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EF1A99-C932-6CFC-72A8-FA7B26B532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6FED87E-7127-46FF-46CF-E6CEDD9060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758"/>
            <a:ext cx="10515600" cy="1325563"/>
          </a:xfrm>
        </p:spPr>
        <p:txBody>
          <a:bodyPr/>
          <a:lstStyle/>
          <a:p>
            <a:r>
              <a:rPr kumimoji="1" lang="ja-JP" altLang="en-US"/>
              <a:t>その他感想など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6900FBE-9203-D954-BDB3-29CB6AE871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35908"/>
            <a:ext cx="11177954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US" altLang="ja-JP" sz="2000"/>
          </a:p>
          <a:p>
            <a:r>
              <a:rPr lang="ja-JP" altLang="en-US"/>
              <a:t>グラフ化は</a:t>
            </a:r>
            <a:r>
              <a:rPr lang="en-US" altLang="ja-JP"/>
              <a:t>LLM </a:t>
            </a:r>
            <a:r>
              <a:rPr lang="ja-JP" altLang="en-US"/>
              <a:t>活用で</a:t>
            </a:r>
            <a:br>
              <a:rPr lang="en-US" altLang="ja-JP"/>
            </a:br>
            <a:r>
              <a:rPr lang="en-US" altLang="ja-JP" sz="2000"/>
              <a:t>open interpreter </a:t>
            </a:r>
            <a:r>
              <a:rPr lang="ja-JP" altLang="en-US" sz="2000"/>
              <a:t>と会話してグラフ化</a:t>
            </a:r>
            <a:endParaRPr lang="en-US" altLang="ja-JP" sz="2000"/>
          </a:p>
          <a:p>
            <a:r>
              <a:rPr lang="ja-JP" altLang="en-US"/>
              <a:t>コードもドキュメンントも</a:t>
            </a:r>
            <a:r>
              <a:rPr lang="en-US" altLang="ja-JP"/>
              <a:t> Copilot </a:t>
            </a:r>
            <a:r>
              <a:rPr lang="ja-JP" altLang="en-US"/>
              <a:t>で生産性爆上がり（体感</a:t>
            </a:r>
            <a:r>
              <a:rPr lang="en-US" altLang="ja-JP"/>
              <a:t>3</a:t>
            </a:r>
            <a:r>
              <a:rPr lang="ja-JP" altLang="en-US"/>
              <a:t>倍）</a:t>
            </a:r>
            <a:br>
              <a:rPr lang="en-US" altLang="ja-JP" sz="2000"/>
            </a:br>
            <a:r>
              <a:rPr lang="ja-JP" altLang="en-US" sz="2000"/>
              <a:t>ドキュメントは（どんどん量は書けるが）冗長になりがち注意．</a:t>
            </a:r>
            <a:endParaRPr lang="en-US" altLang="ja-JP" sz="1800"/>
          </a:p>
          <a:p>
            <a:r>
              <a:rPr lang="ja-JP" altLang="en-US"/>
              <a:t>アルゴリズムよりも機体パラメータ合わせ重要！！！</a:t>
            </a:r>
            <a:br>
              <a:rPr lang="en-US" altLang="ja-JP" sz="2000"/>
            </a:br>
            <a:r>
              <a:rPr lang="ja-JP" altLang="en-US" sz="2000"/>
              <a:t>そもそも物理的に制御できない，大きさやイナーシャとトルクのバランスなど</a:t>
            </a:r>
            <a:br>
              <a:rPr lang="en-US" altLang="ja-JP" sz="2000"/>
            </a:br>
            <a:r>
              <a:rPr lang="ja-JP" altLang="en-US" sz="2000"/>
              <a:t>なかなか安定して飛ばずに一番苦労した</a:t>
            </a:r>
            <a:br>
              <a:rPr lang="en-US" altLang="ja-JP" sz="2000"/>
            </a:br>
            <a:r>
              <a:rPr lang="ja-JP" altLang="en-US" sz="2000"/>
              <a:t>森さんが，パラメータ探索のためのコードを書いた</a:t>
            </a:r>
            <a:endParaRPr lang="en-US" altLang="ja-JP" sz="2000"/>
          </a:p>
          <a:p>
            <a:r>
              <a:rPr lang="en-US" altLang="ja-JP"/>
              <a:t>C</a:t>
            </a:r>
            <a:r>
              <a:rPr lang="ja-JP" altLang="en-US"/>
              <a:t>言語</a:t>
            </a:r>
            <a:r>
              <a:rPr lang="en-US" altLang="ja-JP"/>
              <a:t> I/F </a:t>
            </a:r>
            <a:r>
              <a:rPr lang="ja-JP" altLang="en-US"/>
              <a:t>もあります．</a:t>
            </a:r>
            <a:endParaRPr lang="en-US" altLang="ja-JP"/>
          </a:p>
          <a:p>
            <a:r>
              <a:rPr lang="en-US" altLang="ja-JP"/>
              <a:t>Matlab </a:t>
            </a:r>
            <a:r>
              <a:rPr lang="ja-JP" altLang="en-US"/>
              <a:t>と差し替え可能．</a:t>
            </a:r>
            <a:endParaRPr lang="en-US" altLang="ja-JP"/>
          </a:p>
          <a:p>
            <a:endParaRPr lang="en-US" altLang="ja-JP" sz="2000"/>
          </a:p>
          <a:p>
            <a:endParaRPr lang="en-US" altLang="ja-JP" sz="2000"/>
          </a:p>
          <a:p>
            <a:r>
              <a:rPr lang="en-US" altLang="ja-JP" sz="2000">
                <a:hlinkClick r:id="rId2"/>
              </a:rPr>
              <a:t>README.ja</a:t>
            </a:r>
            <a:endParaRPr lang="en-US" altLang="ja-JP" sz="2000"/>
          </a:p>
        </p:txBody>
      </p:sp>
    </p:spTree>
    <p:extLst>
      <p:ext uri="{BB962C8B-B14F-4D97-AF65-F5344CB8AC3E}">
        <p14:creationId xmlns:p14="http://schemas.microsoft.com/office/powerpoint/2010/main" val="5981465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385FDD56-9010-A012-A7C4-6CC1311F53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726" y="930664"/>
            <a:ext cx="9400309" cy="5927336"/>
          </a:xfrm>
          <a:prstGeom prst="rect">
            <a:avLst/>
          </a:prstGeom>
        </p:spPr>
      </p:pic>
      <p:sp>
        <p:nvSpPr>
          <p:cNvPr id="7" name="タイトル 1">
            <a:extLst>
              <a:ext uri="{FF2B5EF4-FFF2-40B4-BE49-F238E27FC236}">
                <a16:creationId xmlns:a16="http://schemas.microsoft.com/office/drawing/2014/main" id="{F45594E1-8386-1935-C56B-A09955AB26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8255"/>
            <a:ext cx="10515600" cy="1325563"/>
          </a:xfrm>
        </p:spPr>
        <p:txBody>
          <a:bodyPr/>
          <a:lstStyle/>
          <a:p>
            <a:r>
              <a:rPr lang="en-US" altLang="ja-JP" sz="4400"/>
              <a:t>2. </a:t>
            </a:r>
            <a:r>
              <a:rPr lang="ja-JP" altLang="en-US" sz="4400"/>
              <a:t>グラフ化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699490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2C612F4-0E0C-B930-74BA-A42620A61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参考文献</a:t>
            </a:r>
          </a:p>
        </p:txBody>
      </p:sp>
      <p:sp>
        <p:nvSpPr>
          <p:cNvPr id="4" name="AutoShape 2" descr="image">
            <a:extLst>
              <a:ext uri="{FF2B5EF4-FFF2-40B4-BE49-F238E27FC236}">
                <a16:creationId xmlns:a16="http://schemas.microsoft.com/office/drawing/2014/main" id="{CABC2880-63D8-D550-E42B-7D7676A98696}"/>
              </a:ext>
            </a:extLst>
          </p:cNvPr>
          <p:cNvSpPr>
            <a:spLocks noGrp="1" noChangeAspect="1" noChangeArrowheads="1"/>
          </p:cNvSpPr>
          <p:nvPr>
            <p:ph idx="1"/>
          </p:nvPr>
        </p:nvSpPr>
        <p:spPr bwMode="auto">
          <a:xfrm>
            <a:off x="220357" y="1869545"/>
            <a:ext cx="11753335" cy="5173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r>
              <a:rPr lang="ja-JP" altLang="en-US" sz="2400" b="0" i="0" u="sng">
                <a:solidFill>
                  <a:srgbClr val="1F2328"/>
                </a:solidFill>
                <a:effectLst/>
                <a:latin typeface="-apple-system"/>
                <a:hlinkClick r:id="rId2"/>
              </a:rPr>
              <a:t>ドローン工学入門（野波健蔵博士）</a:t>
            </a:r>
            <a:endParaRPr lang="ja-JP" altLang="en-US" sz="2400" b="0" i="0">
              <a:solidFill>
                <a:srgbClr val="1F2328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ja-JP" altLang="en-US" sz="2400" b="0" i="0" u="sng">
                <a:solidFill>
                  <a:srgbClr val="1F2328"/>
                </a:solidFill>
                <a:effectLst/>
                <a:latin typeface="-apple-system"/>
                <a:hlinkClick r:id="rId3"/>
              </a:rPr>
              <a:t>小型無人航空機の厳密・簡易なモデリングとモデルベース制御（野波健蔵博士）</a:t>
            </a:r>
            <a:endParaRPr lang="ja-JP" altLang="en-US" sz="2400" b="0" i="0">
              <a:solidFill>
                <a:srgbClr val="1F2328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ja-JP" sz="2400" b="0" i="0" u="sng">
                <a:solidFill>
                  <a:srgbClr val="1F2328"/>
                </a:solidFill>
                <a:effectLst/>
                <a:latin typeface="-apple-system"/>
                <a:hlinkClick r:id="rId4"/>
              </a:rPr>
              <a:t>Drone control Lecture(Seongheon Lee)</a:t>
            </a:r>
            <a:endParaRPr lang="en-US" altLang="ja-JP" sz="2400" b="0" i="0">
              <a:solidFill>
                <a:srgbClr val="1F2328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ja-JP" altLang="en-US" sz="2400" b="0" i="0" u="sng">
                <a:solidFill>
                  <a:srgbClr val="1F2328"/>
                </a:solidFill>
                <a:effectLst/>
                <a:latin typeface="-apple-system"/>
                <a:hlinkClick r:id="rId5"/>
              </a:rPr>
              <a:t>剛体の回転運動を支配するオイラーの運動方程式（スカイ技術研究所ブログ）</a:t>
            </a:r>
            <a:endParaRPr lang="ja-JP" altLang="en-US" sz="2400" b="0" i="0">
              <a:solidFill>
                <a:srgbClr val="1F2328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ja-JP" altLang="en-US" sz="2400" b="0" i="0" u="sng">
                <a:solidFill>
                  <a:srgbClr val="1F2328"/>
                </a:solidFill>
                <a:effectLst/>
                <a:latin typeface="-apple-system"/>
                <a:hlinkClick r:id="rId6"/>
              </a:rPr>
              <a:t>オイラー角とは？定義と性質、回転行列・角速度ベクトルとの関係（スカイ技術研究所ブログ）</a:t>
            </a:r>
            <a:endParaRPr lang="ja-JP" altLang="en-US" sz="2400" b="0" i="0">
              <a:solidFill>
                <a:srgbClr val="1F2328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ja-JP" altLang="en-US" sz="2400" b="0" i="0" u="sng">
                <a:solidFill>
                  <a:srgbClr val="1F2328"/>
                </a:solidFill>
                <a:effectLst/>
                <a:latin typeface="-apple-system"/>
                <a:hlinkClick r:id="rId7"/>
              </a:rPr>
              <a:t>飛行力学における機体座標系の定義</a:t>
            </a:r>
            <a:r>
              <a:rPr lang="en-US" altLang="ja-JP" sz="2400" b="0" i="0" u="sng">
                <a:solidFill>
                  <a:srgbClr val="1F2328"/>
                </a:solidFill>
                <a:effectLst/>
                <a:latin typeface="-apple-system"/>
                <a:hlinkClick r:id="rId7"/>
              </a:rPr>
              <a:t>(@mtk_birdman)</a:t>
            </a:r>
            <a:endParaRPr lang="en-US" altLang="ja-JP" sz="2400" b="0" i="0">
              <a:solidFill>
                <a:srgbClr val="1F2328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ja-JP" altLang="en-US" sz="2400" b="0" i="0" u="sng">
                <a:solidFill>
                  <a:srgbClr val="1F2328"/>
                </a:solidFill>
                <a:effectLst/>
                <a:latin typeface="-apple-system"/>
                <a:hlinkClick r:id="rId8"/>
              </a:rPr>
              <a:t>「マルチコプタの運動と制御」基礎のきそ（伊藤恒平）</a:t>
            </a:r>
            <a:endParaRPr lang="en-US" altLang="ja-JP" sz="2400" b="0" i="0" u="sng">
              <a:solidFill>
                <a:srgbClr val="1F2328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ja-JP" altLang="en-US" sz="2400" u="sng">
                <a:solidFill>
                  <a:srgbClr val="1F2328"/>
                </a:solidFill>
                <a:latin typeface="-apple-system"/>
                <a:hlinkClick r:id="rId9"/>
              </a:rPr>
              <a:t>線形代数の可視化（</a:t>
            </a:r>
            <a:r>
              <a:rPr lang="en-US" altLang="ja-JP" sz="2400" u="sng">
                <a:solidFill>
                  <a:srgbClr val="1F2328"/>
                </a:solidFill>
                <a:latin typeface="-apple-system"/>
                <a:hlinkClick r:id="rId9"/>
              </a:rPr>
              <a:t>@kenjihiranabe</a:t>
            </a:r>
            <a:r>
              <a:rPr lang="ja-JP" altLang="en-US" sz="2400" u="sng">
                <a:solidFill>
                  <a:srgbClr val="1F2328"/>
                </a:solidFill>
                <a:latin typeface="-apple-system"/>
                <a:hlinkClick r:id="rId9"/>
              </a:rPr>
              <a:t>）</a:t>
            </a:r>
            <a:endParaRPr lang="en-US" altLang="ja-JP" sz="2400" u="sng">
              <a:solidFill>
                <a:srgbClr val="1F2328"/>
              </a:solidFill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ja-JP" sz="2400" b="0">
                <a:solidFill>
                  <a:srgbClr val="0070C0"/>
                </a:solidFill>
                <a:effectLst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Euler Angles and the Euler Rotation sequence(Christopher Lum</a:t>
            </a:r>
            <a:r>
              <a:rPr lang="en-US" altLang="ja-JP" sz="2400">
                <a:solidFill>
                  <a:srgbClr val="0070C0"/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)</a:t>
            </a:r>
            <a:r>
              <a:rPr lang="en-US" altLang="ja-JP" sz="2400">
                <a:solidFill>
                  <a:srgbClr val="0070C0"/>
                </a:solidFill>
              </a:rPr>
              <a:t>,  [</a:t>
            </a:r>
            <a:r>
              <a:rPr lang="en-US" altLang="ja-JP" sz="2400">
                <a:solidFill>
                  <a:srgbClr val="0070C0"/>
                </a:solidFill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YouTube</a:t>
            </a:r>
            <a:r>
              <a:rPr lang="en-US" altLang="ja-JP" sz="2400">
                <a:solidFill>
                  <a:srgbClr val="0070C0"/>
                </a:solidFill>
              </a:rPr>
              <a:t>]</a:t>
            </a:r>
          </a:p>
        </p:txBody>
      </p:sp>
      <p:pic>
        <p:nvPicPr>
          <p:cNvPr id="1028" name="Picture 4" descr="ドローン工学入門 - モデリングから制御まで -">
            <a:extLst>
              <a:ext uri="{FF2B5EF4-FFF2-40B4-BE49-F238E27FC236}">
                <a16:creationId xmlns:a16="http://schemas.microsoft.com/office/drawing/2014/main" id="{FD87C13C-8FA7-F391-0A51-299E00BFFE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5582" y="93133"/>
            <a:ext cx="1318635" cy="1869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56755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0537BFE3-260B-D620-7994-E9C4024F8F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573" y="309093"/>
            <a:ext cx="7772400" cy="6239814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F1CA4B5F-E6A4-1237-9B67-4D7C4C6C5F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7243" y="1146952"/>
            <a:ext cx="3760309" cy="5389777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1A07F3BD-E529-AEE9-4456-8729FFF2B9CD}"/>
              </a:ext>
            </a:extLst>
          </p:cNvPr>
          <p:cNvSpPr txBox="1"/>
          <p:nvPr/>
        </p:nvSpPr>
        <p:spPr>
          <a:xfrm>
            <a:off x="8217243" y="96961"/>
            <a:ext cx="3775393" cy="954107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sz="2800">
                <a:solidFill>
                  <a:schemeClr val="bg1"/>
                </a:solidFill>
              </a:rPr>
              <a:t>この機会に線形代数，</a:t>
            </a:r>
            <a:endParaRPr kumimoji="1" lang="en-US" altLang="ja-JP" sz="2800">
              <a:solidFill>
                <a:schemeClr val="bg1"/>
              </a:solidFill>
            </a:endParaRPr>
          </a:p>
          <a:p>
            <a:r>
              <a:rPr lang="ja-JP" altLang="en-US" sz="2800">
                <a:solidFill>
                  <a:schemeClr val="bg1"/>
                </a:solidFill>
              </a:rPr>
              <a:t>学び直しませんか？</a:t>
            </a:r>
            <a:endParaRPr kumimoji="1" lang="ja-JP" altLang="en-US" sz="2800">
              <a:solidFill>
                <a:schemeClr val="bg1"/>
              </a:solidFill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C586EB8E-F996-F0E4-BF34-6B38CF768DC9}"/>
              </a:ext>
            </a:extLst>
          </p:cNvPr>
          <p:cNvSpPr txBox="1"/>
          <p:nvPr/>
        </p:nvSpPr>
        <p:spPr>
          <a:xfrm>
            <a:off x="462845" y="6460125"/>
            <a:ext cx="83650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>
                <a:hlinkClick r:id="rId4"/>
              </a:rPr>
              <a:t>https://github.com/kenjihiranabe/The-Art-of-Linear-Algebra</a:t>
            </a:r>
            <a:r>
              <a:rPr lang="en-US" altLang="ja-JP">
                <a:hlinkClick r:id="rId4"/>
              </a:rPr>
              <a:t>/</a:t>
            </a:r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6376193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462E87D7-2C6E-4744-BDC3-E15149B0F1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テキスト ボックス 59">
            <a:extLst>
              <a:ext uri="{FF2B5EF4-FFF2-40B4-BE49-F238E27FC236}">
                <a16:creationId xmlns:a16="http://schemas.microsoft.com/office/drawing/2014/main" id="{183A1703-99B1-CA10-BC69-A42EA19A2D0F}"/>
              </a:ext>
            </a:extLst>
          </p:cNvPr>
          <p:cNvSpPr txBox="1"/>
          <p:nvPr/>
        </p:nvSpPr>
        <p:spPr>
          <a:xfrm>
            <a:off x="9078661" y="2651700"/>
            <a:ext cx="3011937" cy="977791"/>
          </a:xfrm>
          <a:prstGeom prst="rect">
            <a:avLst/>
          </a:prstGeom>
          <a:solidFill>
            <a:srgbClr val="F2DCC5"/>
          </a:solidFill>
          <a:ln>
            <a:noFill/>
          </a:ln>
        </p:spPr>
        <p:txBody>
          <a:bodyPr wrap="square" rtlCol="0">
            <a:noAutofit/>
          </a:bodyPr>
          <a:lstStyle/>
          <a:p>
            <a:pPr algn="ctr"/>
            <a:r>
              <a:rPr lang="en-US" altLang="ja-JP" sz="2800"/>
              <a:t>Ground Frame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2A09F1AF-A5B8-0019-EE51-5EA2739625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250" y="1905000"/>
            <a:ext cx="5905500" cy="3048000"/>
          </a:xfrm>
          <a:prstGeom prst="rect">
            <a:avLst/>
          </a:prstGeom>
        </p:spPr>
      </p:pic>
      <p:grpSp>
        <p:nvGrpSpPr>
          <p:cNvPr id="24" name="グループ化 23">
            <a:extLst>
              <a:ext uri="{FF2B5EF4-FFF2-40B4-BE49-F238E27FC236}">
                <a16:creationId xmlns:a16="http://schemas.microsoft.com/office/drawing/2014/main" id="{4AFBF762-A207-EAD2-4804-11077D46E964}"/>
              </a:ext>
            </a:extLst>
          </p:cNvPr>
          <p:cNvGrpSpPr/>
          <p:nvPr/>
        </p:nvGrpSpPr>
        <p:grpSpPr>
          <a:xfrm>
            <a:off x="1778000" y="1318111"/>
            <a:ext cx="4636143" cy="4415058"/>
            <a:chOff x="1778000" y="1318111"/>
            <a:chExt cx="4636143" cy="4415058"/>
          </a:xfrm>
        </p:grpSpPr>
        <p:sp>
          <p:nvSpPr>
            <p:cNvPr id="15" name="テキスト ボックス 14">
              <a:extLst>
                <a:ext uri="{FF2B5EF4-FFF2-40B4-BE49-F238E27FC236}">
                  <a16:creationId xmlns:a16="http://schemas.microsoft.com/office/drawing/2014/main" id="{20A59AB7-BD68-8401-2655-5B53D70F6D51}"/>
                </a:ext>
              </a:extLst>
            </p:cNvPr>
            <p:cNvSpPr txBox="1"/>
            <p:nvPr/>
          </p:nvSpPr>
          <p:spPr>
            <a:xfrm>
              <a:off x="2667841" y="4351248"/>
              <a:ext cx="87395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b="1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r>
                <a:rPr kumimoji="1" lang="en-US" altLang="ja-JP"/>
                <a:t> </a:t>
              </a:r>
            </a:p>
            <a:p>
              <a:pPr algn="ctr"/>
              <a:r>
                <a:rPr kumimoji="1" lang="en-US" altLang="ja-JP"/>
                <a:t>(front)</a:t>
              </a:r>
              <a:endParaRPr kumimoji="1" lang="ja-JP" altLang="en-US"/>
            </a:p>
          </p:txBody>
        </p:sp>
        <p:cxnSp>
          <p:nvCxnSpPr>
            <p:cNvPr id="6" name="直線矢印コネクタ 5">
              <a:extLst>
                <a:ext uri="{FF2B5EF4-FFF2-40B4-BE49-F238E27FC236}">
                  <a16:creationId xmlns:a16="http://schemas.microsoft.com/office/drawing/2014/main" id="{53CE85F5-C085-8B5F-90EA-CE5B510A10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78459" y="2888166"/>
              <a:ext cx="2614341" cy="157232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線矢印コネクタ 11">
              <a:extLst>
                <a:ext uri="{FF2B5EF4-FFF2-40B4-BE49-F238E27FC236}">
                  <a16:creationId xmlns:a16="http://schemas.microsoft.com/office/drawing/2014/main" id="{DC3E869B-9DF8-99DD-A7E3-BE3F4D9B8AC9}"/>
                </a:ext>
              </a:extLst>
            </p:cNvPr>
            <p:cNvCxnSpPr>
              <a:cxnSpLocks/>
            </p:cNvCxnSpPr>
            <p:nvPr/>
          </p:nvCxnSpPr>
          <p:spPr>
            <a:xfrm>
              <a:off x="5892800" y="2888166"/>
              <a:ext cx="0" cy="230635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テキスト ボックス 15">
              <a:extLst>
                <a:ext uri="{FF2B5EF4-FFF2-40B4-BE49-F238E27FC236}">
                  <a16:creationId xmlns:a16="http://schemas.microsoft.com/office/drawing/2014/main" id="{AFDF550B-0192-D32A-8250-01BEAC0C0441}"/>
                </a:ext>
              </a:extLst>
            </p:cNvPr>
            <p:cNvSpPr txBox="1"/>
            <p:nvPr/>
          </p:nvSpPr>
          <p:spPr>
            <a:xfrm>
              <a:off x="2588876" y="1318111"/>
              <a:ext cx="90922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/>
                <a:t>(right)</a:t>
              </a:r>
              <a:r>
                <a:rPr lang="en-US" altLang="ja-JP" b="1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</a:p>
            <a:p>
              <a:pPr algn="ctr"/>
              <a:r>
                <a:rPr lang="en-US" altLang="ja-JP" b="1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  <a:r>
                <a:rPr kumimoji="1" lang="en-US" altLang="ja-JP"/>
                <a:t> </a:t>
              </a:r>
              <a:endParaRPr kumimoji="1" lang="ja-JP" altLang="en-US"/>
            </a:p>
          </p:txBody>
        </p:sp>
        <p:sp>
          <p:nvSpPr>
            <p:cNvPr id="17" name="テキスト ボックス 16">
              <a:extLst>
                <a:ext uri="{FF2B5EF4-FFF2-40B4-BE49-F238E27FC236}">
                  <a16:creationId xmlns:a16="http://schemas.microsoft.com/office/drawing/2014/main" id="{6E24ABAA-B43A-32B7-F397-2FC6A48B0AD9}"/>
                </a:ext>
              </a:extLst>
            </p:cNvPr>
            <p:cNvSpPr txBox="1"/>
            <p:nvPr/>
          </p:nvSpPr>
          <p:spPr>
            <a:xfrm>
              <a:off x="5407136" y="5086838"/>
              <a:ext cx="100700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b="1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z</a:t>
              </a:r>
            </a:p>
            <a:p>
              <a:pPr algn="ctr"/>
              <a:r>
                <a:rPr kumimoji="1" lang="en-US" altLang="ja-JP"/>
                <a:t> (down)</a:t>
              </a:r>
              <a:endParaRPr kumimoji="1" lang="ja-JP" altLang="en-US"/>
            </a:p>
          </p:txBody>
        </p:sp>
        <p:cxnSp>
          <p:nvCxnSpPr>
            <p:cNvPr id="7" name="直線矢印コネクタ 6">
              <a:extLst>
                <a:ext uri="{FF2B5EF4-FFF2-40B4-BE49-F238E27FC236}">
                  <a16:creationId xmlns:a16="http://schemas.microsoft.com/office/drawing/2014/main" id="{B0F150D3-1827-92D6-AC70-ABF9248D9B9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43250" y="1922191"/>
              <a:ext cx="2722199" cy="97544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矢印コネクタ 18">
              <a:extLst>
                <a:ext uri="{FF2B5EF4-FFF2-40B4-BE49-F238E27FC236}">
                  <a16:creationId xmlns:a16="http://schemas.microsoft.com/office/drawing/2014/main" id="{698F9CC1-EA01-95F0-BC2F-745316C315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30859" y="2911771"/>
              <a:ext cx="2461941" cy="1701117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矢印コネクタ 22">
              <a:extLst>
                <a:ext uri="{FF2B5EF4-FFF2-40B4-BE49-F238E27FC236}">
                  <a16:creationId xmlns:a16="http://schemas.microsoft.com/office/drawing/2014/main" id="{CA1E32E4-778C-235B-7D8C-AD2C43C3008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33662" y="2198937"/>
              <a:ext cx="2722199" cy="689229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線矢印コネクタ 52">
              <a:extLst>
                <a:ext uri="{FF2B5EF4-FFF2-40B4-BE49-F238E27FC236}">
                  <a16:creationId xmlns:a16="http://schemas.microsoft.com/office/drawing/2014/main" id="{31AAF297-4C20-38AA-02DB-36E8AD13ED2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78000" y="2902261"/>
              <a:ext cx="4114800" cy="634897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線矢印コネクタ 60">
              <a:extLst>
                <a:ext uri="{FF2B5EF4-FFF2-40B4-BE49-F238E27FC236}">
                  <a16:creationId xmlns:a16="http://schemas.microsoft.com/office/drawing/2014/main" id="{4D7E6531-DAF6-34C8-6EE9-42F5739BE26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134693" y="2651700"/>
              <a:ext cx="3752242" cy="262281"/>
            </a:xfrm>
            <a:prstGeom prst="straightConnector1">
              <a:avLst/>
            </a:prstGeom>
            <a:ln w="2857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正方形/長方形 38">
            <a:extLst>
              <a:ext uri="{FF2B5EF4-FFF2-40B4-BE49-F238E27FC236}">
                <a16:creationId xmlns:a16="http://schemas.microsoft.com/office/drawing/2014/main" id="{8725CC02-2EB2-2A9D-D622-BE9F90DF2AFC}"/>
              </a:ext>
            </a:extLst>
          </p:cNvPr>
          <p:cNvSpPr/>
          <p:nvPr/>
        </p:nvSpPr>
        <p:spPr>
          <a:xfrm>
            <a:off x="5801359" y="4911047"/>
            <a:ext cx="207255" cy="1065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36">
            <a:extLst>
              <a:ext uri="{FF2B5EF4-FFF2-40B4-BE49-F238E27FC236}">
                <a16:creationId xmlns:a16="http://schemas.microsoft.com/office/drawing/2014/main" id="{150FE1EC-F945-0B25-773C-F01B9C6132DC}"/>
              </a:ext>
            </a:extLst>
          </p:cNvPr>
          <p:cNvSpPr/>
          <p:nvPr/>
        </p:nvSpPr>
        <p:spPr>
          <a:xfrm>
            <a:off x="3701319" y="2132999"/>
            <a:ext cx="182880" cy="172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円弧 33">
            <a:extLst>
              <a:ext uri="{FF2B5EF4-FFF2-40B4-BE49-F238E27FC236}">
                <a16:creationId xmlns:a16="http://schemas.microsoft.com/office/drawing/2014/main" id="{B3220336-FDA3-A459-413C-6F1089F714CE}"/>
              </a:ext>
            </a:extLst>
          </p:cNvPr>
          <p:cNvSpPr/>
          <p:nvPr/>
        </p:nvSpPr>
        <p:spPr>
          <a:xfrm>
            <a:off x="5524306" y="4628314"/>
            <a:ext cx="663111" cy="339244"/>
          </a:xfrm>
          <a:prstGeom prst="arc">
            <a:avLst>
              <a:gd name="adj1" fmla="val 19718485"/>
              <a:gd name="adj2" fmla="val 12880693"/>
            </a:avLst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37">
            <a:extLst>
              <a:ext uri="{FF2B5EF4-FFF2-40B4-BE49-F238E27FC236}">
                <a16:creationId xmlns:a16="http://schemas.microsoft.com/office/drawing/2014/main" id="{6FC57E7D-B147-DF42-BF82-31DDAE8D7CA0}"/>
              </a:ext>
            </a:extLst>
          </p:cNvPr>
          <p:cNvSpPr/>
          <p:nvPr/>
        </p:nvSpPr>
        <p:spPr>
          <a:xfrm rot="19096256">
            <a:off x="4107718" y="3840304"/>
            <a:ext cx="96383" cy="1728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円弧 34">
            <a:extLst>
              <a:ext uri="{FF2B5EF4-FFF2-40B4-BE49-F238E27FC236}">
                <a16:creationId xmlns:a16="http://schemas.microsoft.com/office/drawing/2014/main" id="{93BEEA6E-5C4A-5964-584D-18D1F3160149}"/>
              </a:ext>
            </a:extLst>
          </p:cNvPr>
          <p:cNvSpPr/>
          <p:nvPr/>
        </p:nvSpPr>
        <p:spPr>
          <a:xfrm rot="19117100" flipH="1">
            <a:off x="3838121" y="3721497"/>
            <a:ext cx="351623" cy="593245"/>
          </a:xfrm>
          <a:prstGeom prst="arc">
            <a:avLst>
              <a:gd name="adj1" fmla="val 1831094"/>
              <a:gd name="adj2" fmla="val 18460517"/>
            </a:avLst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テキスト ボックス 46">
            <a:extLst>
              <a:ext uri="{FF2B5EF4-FFF2-40B4-BE49-F238E27FC236}">
                <a16:creationId xmlns:a16="http://schemas.microsoft.com/office/drawing/2014/main" id="{A90026F2-EF5A-D373-0528-46FCE1B72F37}"/>
              </a:ext>
            </a:extLst>
          </p:cNvPr>
          <p:cNvSpPr txBox="1"/>
          <p:nvPr/>
        </p:nvSpPr>
        <p:spPr>
          <a:xfrm>
            <a:off x="221673" y="200642"/>
            <a:ext cx="6483927" cy="984820"/>
          </a:xfrm>
          <a:prstGeom prst="rect">
            <a:avLst/>
          </a:prstGeom>
          <a:solidFill>
            <a:srgbClr val="C2D3F0"/>
          </a:solidFill>
          <a:ln>
            <a:noFill/>
          </a:ln>
        </p:spPr>
        <p:txBody>
          <a:bodyPr wrap="square" lIns="90000" rtlCol="0">
            <a:noAutofit/>
          </a:bodyPr>
          <a:lstStyle/>
          <a:p>
            <a:pPr algn="ctr"/>
            <a:r>
              <a:rPr lang="en-US" altLang="ja-JP" sz="2800"/>
              <a:t>Body Frame</a:t>
            </a:r>
          </a:p>
        </p:txBody>
      </p:sp>
      <p:sp>
        <p:nvSpPr>
          <p:cNvPr id="49" name="テキスト ボックス 48">
            <a:extLst>
              <a:ext uri="{FF2B5EF4-FFF2-40B4-BE49-F238E27FC236}">
                <a16:creationId xmlns:a16="http://schemas.microsoft.com/office/drawing/2014/main" id="{73007A44-30BB-D853-E825-884A1AB0C344}"/>
              </a:ext>
            </a:extLst>
          </p:cNvPr>
          <p:cNvSpPr txBox="1"/>
          <p:nvPr/>
        </p:nvSpPr>
        <p:spPr>
          <a:xfrm>
            <a:off x="3958721" y="1839115"/>
            <a:ext cx="170110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ja-JP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  <a:r>
              <a:rPr kumimoji="1" lang="en-US" altLang="ja-JP"/>
              <a:t>: </a:t>
            </a:r>
            <a:r>
              <a:rPr lang="en-US" altLang="ja-JP"/>
              <a:t>theta(pitch)</a:t>
            </a:r>
            <a:endParaRPr kumimoji="1" lang="en-US" altLang="ja-JP"/>
          </a:p>
        </p:txBody>
      </p: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B585CEBD-7886-EF9B-C0A6-53A89248973C}"/>
              </a:ext>
            </a:extLst>
          </p:cNvPr>
          <p:cNvSpPr txBox="1"/>
          <p:nvPr/>
        </p:nvSpPr>
        <p:spPr>
          <a:xfrm>
            <a:off x="4217761" y="4009386"/>
            <a:ext cx="1295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φ</a:t>
            </a:r>
            <a:r>
              <a:rPr kumimoji="1" lang="en-US" altLang="ja-JP"/>
              <a:t>:</a:t>
            </a:r>
            <a:r>
              <a:rPr lang="ja-JP" altLang="en-US"/>
              <a:t> </a:t>
            </a:r>
            <a:r>
              <a:rPr kumimoji="1" lang="en-US" altLang="ja-JP"/>
              <a:t>phi(roll)</a:t>
            </a:r>
          </a:p>
        </p:txBody>
      </p:sp>
      <p:sp>
        <p:nvSpPr>
          <p:cNvPr id="36" name="円弧 35">
            <a:extLst>
              <a:ext uri="{FF2B5EF4-FFF2-40B4-BE49-F238E27FC236}">
                <a16:creationId xmlns:a16="http://schemas.microsoft.com/office/drawing/2014/main" id="{3D637FFA-2297-6FE6-2BA2-944057DA48CE}"/>
              </a:ext>
            </a:extLst>
          </p:cNvPr>
          <p:cNvSpPr/>
          <p:nvPr/>
        </p:nvSpPr>
        <p:spPr>
          <a:xfrm rot="951052" flipH="1">
            <a:off x="3748818" y="2008028"/>
            <a:ext cx="262726" cy="593245"/>
          </a:xfrm>
          <a:prstGeom prst="arc">
            <a:avLst>
              <a:gd name="adj1" fmla="val 13995782"/>
              <a:gd name="adj2" fmla="val 8081766"/>
            </a:avLst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59" name="グループ化 58">
            <a:extLst>
              <a:ext uri="{FF2B5EF4-FFF2-40B4-BE49-F238E27FC236}">
                <a16:creationId xmlns:a16="http://schemas.microsoft.com/office/drawing/2014/main" id="{8FF74719-4ECE-3906-5B95-2EEADF118B89}"/>
              </a:ext>
            </a:extLst>
          </p:cNvPr>
          <p:cNvGrpSpPr/>
          <p:nvPr/>
        </p:nvGrpSpPr>
        <p:grpSpPr>
          <a:xfrm>
            <a:off x="9444579" y="3754233"/>
            <a:ext cx="1441305" cy="1899567"/>
            <a:chOff x="9444579" y="3754233"/>
            <a:chExt cx="1441305" cy="1899567"/>
          </a:xfrm>
        </p:grpSpPr>
        <p:sp>
          <p:nvSpPr>
            <p:cNvPr id="26" name="テキスト ボックス 25">
              <a:extLst>
                <a:ext uri="{FF2B5EF4-FFF2-40B4-BE49-F238E27FC236}">
                  <a16:creationId xmlns:a16="http://schemas.microsoft.com/office/drawing/2014/main" id="{6E597B2A-DEFE-FC7B-DCC7-5C6EAF5A8889}"/>
                </a:ext>
              </a:extLst>
            </p:cNvPr>
            <p:cNvSpPr txBox="1"/>
            <p:nvPr/>
          </p:nvSpPr>
          <p:spPr>
            <a:xfrm>
              <a:off x="9997440" y="5346023"/>
              <a:ext cx="32733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1400" b="1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r>
                <a:rPr lang="en-US" altLang="ja-JP" sz="1400" b="1" baseline="-25000">
                  <a:latin typeface="Times New Roman" panose="02020603050405020304" pitchFamily="18" charset="0"/>
                  <a:cs typeface="Times New Roman" panose="02020603050405020304" pitchFamily="18" charset="0"/>
                </a:rPr>
                <a:t>e</a:t>
              </a:r>
              <a:endParaRPr lang="ja-JP" altLang="en-US" sz="1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7" name="直線矢印コネクタ 26">
              <a:extLst>
                <a:ext uri="{FF2B5EF4-FFF2-40B4-BE49-F238E27FC236}">
                  <a16:creationId xmlns:a16="http://schemas.microsoft.com/office/drawing/2014/main" id="{CB459EE4-6C24-4BA6-E675-122CEA89CE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96321" y="4249051"/>
              <a:ext cx="542463" cy="1185345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線矢印コネクタ 27">
              <a:extLst>
                <a:ext uri="{FF2B5EF4-FFF2-40B4-BE49-F238E27FC236}">
                  <a16:creationId xmlns:a16="http://schemas.microsoft.com/office/drawing/2014/main" id="{C5E1A654-1520-8190-278C-4F58B799418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664869" y="3921888"/>
              <a:ext cx="1074135" cy="339243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線矢印コネクタ 28">
              <a:extLst>
                <a:ext uri="{FF2B5EF4-FFF2-40B4-BE49-F238E27FC236}">
                  <a16:creationId xmlns:a16="http://schemas.microsoft.com/office/drawing/2014/main" id="{14B8750B-96C7-D1FA-CBFE-FB61CCEFFBF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704252" y="4261132"/>
              <a:ext cx="34752" cy="941121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テキスト ボックス 29">
              <a:extLst>
                <a:ext uri="{FF2B5EF4-FFF2-40B4-BE49-F238E27FC236}">
                  <a16:creationId xmlns:a16="http://schemas.microsoft.com/office/drawing/2014/main" id="{2B6D2127-E10C-AD51-3DF5-102A03B87402}"/>
                </a:ext>
              </a:extLst>
            </p:cNvPr>
            <p:cNvSpPr txBox="1"/>
            <p:nvPr/>
          </p:nvSpPr>
          <p:spPr>
            <a:xfrm>
              <a:off x="9444579" y="3754233"/>
              <a:ext cx="36118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1400" b="1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  <a:r>
                <a:rPr lang="en-US" altLang="ja-JP" sz="1400" b="1" baseline="-25000">
                  <a:latin typeface="Times New Roman" panose="02020603050405020304" pitchFamily="18" charset="0"/>
                  <a:cs typeface="Times New Roman" panose="02020603050405020304" pitchFamily="18" charset="0"/>
                </a:rPr>
                <a:t>e</a:t>
              </a:r>
              <a:endParaRPr kumimoji="1" lang="ja-JP" altLang="en-US" sz="1400" b="1" baseline="-250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1" name="テキスト ボックス 30">
              <a:extLst>
                <a:ext uri="{FF2B5EF4-FFF2-40B4-BE49-F238E27FC236}">
                  <a16:creationId xmlns:a16="http://schemas.microsoft.com/office/drawing/2014/main" id="{1ACCA91C-2606-D3DF-0A3C-8AE55A753CAA}"/>
                </a:ext>
              </a:extLst>
            </p:cNvPr>
            <p:cNvSpPr txBox="1"/>
            <p:nvPr/>
          </p:nvSpPr>
          <p:spPr>
            <a:xfrm>
              <a:off x="10577786" y="5126619"/>
              <a:ext cx="30809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1400" b="1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z</a:t>
              </a:r>
              <a:r>
                <a:rPr lang="en-US" altLang="ja-JP" sz="1400" b="1" i="1" baseline="-25000">
                  <a:latin typeface="Times New Roman" panose="02020603050405020304" pitchFamily="18" charset="0"/>
                  <a:cs typeface="Times New Roman" panose="02020603050405020304" pitchFamily="18" charset="0"/>
                </a:rPr>
                <a:t>e</a:t>
              </a:r>
              <a:endParaRPr lang="ja-JP" altLang="en-US" sz="1400" b="1" i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FA69F498-6EA0-6438-D050-FAA7857E92CC}"/>
              </a:ext>
            </a:extLst>
          </p:cNvPr>
          <p:cNvSpPr txBox="1"/>
          <p:nvPr/>
        </p:nvSpPr>
        <p:spPr>
          <a:xfrm>
            <a:off x="76008" y="5907798"/>
            <a:ext cx="519244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/>
              <a:t>Rotations are all right-handed around, x, y, z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/>
              <a:t>Rotate ground frame by (</a:t>
            </a:r>
            <a:r>
              <a:rPr lang="en-US" altLang="ja-JP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ψ, θ, φ) </a:t>
            </a:r>
            <a:r>
              <a:rPr lang="en-US" altLang="ja-JP">
                <a:cs typeface="Times New Roman" panose="02020603050405020304" pitchFamily="18" charset="0"/>
              </a:rPr>
              <a:t>in this order</a:t>
            </a:r>
            <a:br>
              <a:rPr lang="en-US" altLang="ja-JP">
                <a:cs typeface="Times New Roman" panose="02020603050405020304" pitchFamily="18" charset="0"/>
              </a:rPr>
            </a:br>
            <a:r>
              <a:rPr lang="en-US" altLang="ja-JP">
                <a:cs typeface="Times New Roman" panose="02020603050405020304" pitchFamily="18" charset="0"/>
              </a:rPr>
              <a:t>    to the attitude align with body frame</a:t>
            </a:r>
            <a:endParaRPr lang="en-US" altLang="ja-JP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904B97A3-F2F0-B3E4-6E68-1ACE9D6203DC}"/>
              </a:ext>
            </a:extLst>
          </p:cNvPr>
          <p:cNvSpPr txBox="1"/>
          <p:nvPr/>
        </p:nvSpPr>
        <p:spPr>
          <a:xfrm>
            <a:off x="6080023" y="4832921"/>
            <a:ext cx="1383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ψ</a:t>
            </a:r>
            <a:r>
              <a:rPr kumimoji="1" lang="en-US" altLang="ja-JP"/>
              <a:t>: psi(yaw)</a:t>
            </a:r>
          </a:p>
        </p:txBody>
      </p:sp>
      <p:sp>
        <p:nvSpPr>
          <p:cNvPr id="21" name="円弧 20">
            <a:extLst>
              <a:ext uri="{FF2B5EF4-FFF2-40B4-BE49-F238E27FC236}">
                <a16:creationId xmlns:a16="http://schemas.microsoft.com/office/drawing/2014/main" id="{803E867D-FAE5-1FA3-B9AD-F3F28DA24546}"/>
              </a:ext>
            </a:extLst>
          </p:cNvPr>
          <p:cNvSpPr/>
          <p:nvPr/>
        </p:nvSpPr>
        <p:spPr>
          <a:xfrm rot="951052" flipH="1">
            <a:off x="3606578" y="3938428"/>
            <a:ext cx="262726" cy="593245"/>
          </a:xfrm>
          <a:prstGeom prst="arc">
            <a:avLst>
              <a:gd name="adj1" fmla="val 1930905"/>
              <a:gd name="adj2" fmla="val 4955461"/>
            </a:avLst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1CE60ED7-6583-CE8B-DC42-994A04F0BA41}"/>
              </a:ext>
            </a:extLst>
          </p:cNvPr>
          <p:cNvSpPr txBox="1"/>
          <p:nvPr/>
        </p:nvSpPr>
        <p:spPr>
          <a:xfrm>
            <a:off x="3559765" y="4154356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  <a:endParaRPr kumimoji="1" lang="en-US" altLang="ja-JP"/>
          </a:p>
        </p:txBody>
      </p: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55179E24-C6D3-4191-8DE4-91B6140E11B0}"/>
              </a:ext>
            </a:extLst>
          </p:cNvPr>
          <p:cNvSpPr txBox="1"/>
          <p:nvPr/>
        </p:nvSpPr>
        <p:spPr>
          <a:xfrm>
            <a:off x="3288617" y="1948017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φ</a:t>
            </a:r>
            <a:endParaRPr kumimoji="1" lang="en-US" altLang="ja-JP"/>
          </a:p>
        </p:txBody>
      </p:sp>
      <p:sp>
        <p:nvSpPr>
          <p:cNvPr id="52" name="円弧 51">
            <a:extLst>
              <a:ext uri="{FF2B5EF4-FFF2-40B4-BE49-F238E27FC236}">
                <a16:creationId xmlns:a16="http://schemas.microsoft.com/office/drawing/2014/main" id="{1004D267-D8F8-5D82-60FB-5440AA1EB6D9}"/>
              </a:ext>
            </a:extLst>
          </p:cNvPr>
          <p:cNvSpPr/>
          <p:nvPr/>
        </p:nvSpPr>
        <p:spPr>
          <a:xfrm rot="183826" flipH="1">
            <a:off x="3585837" y="2018265"/>
            <a:ext cx="262726" cy="593245"/>
          </a:xfrm>
          <a:prstGeom prst="arc">
            <a:avLst>
              <a:gd name="adj1" fmla="val 17661697"/>
              <a:gd name="adj2" fmla="val 20704564"/>
            </a:avLst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テキスト ボックス 55">
            <a:extLst>
              <a:ext uri="{FF2B5EF4-FFF2-40B4-BE49-F238E27FC236}">
                <a16:creationId xmlns:a16="http://schemas.microsoft.com/office/drawing/2014/main" id="{2F3AF2CF-31E5-0E8F-E318-CAD8428D60B3}"/>
              </a:ext>
            </a:extLst>
          </p:cNvPr>
          <p:cNvSpPr txBox="1"/>
          <p:nvPr/>
        </p:nvSpPr>
        <p:spPr>
          <a:xfrm>
            <a:off x="1533994" y="3568009"/>
            <a:ext cx="1179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i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v=(u, v, w)</a:t>
            </a:r>
            <a:endParaRPr kumimoji="1" lang="ja-JP" altLang="en-US">
              <a:solidFill>
                <a:schemeClr val="accent1"/>
              </a:solidFill>
            </a:endParaRPr>
          </a:p>
        </p:txBody>
      </p:sp>
      <p:sp>
        <p:nvSpPr>
          <p:cNvPr id="65" name="正方形/長方形 64">
            <a:extLst>
              <a:ext uri="{FF2B5EF4-FFF2-40B4-BE49-F238E27FC236}">
                <a16:creationId xmlns:a16="http://schemas.microsoft.com/office/drawing/2014/main" id="{512FD505-EF71-27DB-EB7D-59E13E762409}"/>
              </a:ext>
            </a:extLst>
          </p:cNvPr>
          <p:cNvSpPr/>
          <p:nvPr/>
        </p:nvSpPr>
        <p:spPr>
          <a:xfrm>
            <a:off x="2341442" y="2601925"/>
            <a:ext cx="182880" cy="172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4" name="円弧 63">
            <a:extLst>
              <a:ext uri="{FF2B5EF4-FFF2-40B4-BE49-F238E27FC236}">
                <a16:creationId xmlns:a16="http://schemas.microsoft.com/office/drawing/2014/main" id="{56F4525D-0192-DC92-6543-A7F16962E92C}"/>
              </a:ext>
            </a:extLst>
          </p:cNvPr>
          <p:cNvSpPr/>
          <p:nvPr/>
        </p:nvSpPr>
        <p:spPr>
          <a:xfrm rot="243607" flipH="1">
            <a:off x="2466194" y="2476403"/>
            <a:ext cx="164339" cy="405561"/>
          </a:xfrm>
          <a:prstGeom prst="arc">
            <a:avLst>
              <a:gd name="adj1" fmla="val 13253312"/>
              <a:gd name="adj2" fmla="val 8814322"/>
            </a:avLst>
          </a:prstGeom>
          <a:ln>
            <a:solidFill>
              <a:schemeClr val="accent2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6" name="テキスト ボックス 65">
            <a:extLst>
              <a:ext uri="{FF2B5EF4-FFF2-40B4-BE49-F238E27FC236}">
                <a16:creationId xmlns:a16="http://schemas.microsoft.com/office/drawing/2014/main" id="{ACB08207-32C5-69A2-094B-C372D0C1F3D2}"/>
              </a:ext>
            </a:extLst>
          </p:cNvPr>
          <p:cNvSpPr txBox="1"/>
          <p:nvPr/>
        </p:nvSpPr>
        <p:spPr>
          <a:xfrm>
            <a:off x="1232465" y="2682055"/>
            <a:ext cx="1188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i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ω=(p, q, r)</a:t>
            </a:r>
            <a:endParaRPr kumimoji="1" lang="ja-JP" altLang="en-US">
              <a:solidFill>
                <a:schemeClr val="accent2"/>
              </a:solidFill>
            </a:endParaRPr>
          </a:p>
        </p:txBody>
      </p:sp>
      <p:sp>
        <p:nvSpPr>
          <p:cNvPr id="67" name="テキスト ボックス 66">
            <a:extLst>
              <a:ext uri="{FF2B5EF4-FFF2-40B4-BE49-F238E27FC236}">
                <a16:creationId xmlns:a16="http://schemas.microsoft.com/office/drawing/2014/main" id="{1A80F875-F93C-A1C4-F8FA-067E66779E77}"/>
              </a:ext>
            </a:extLst>
          </p:cNvPr>
          <p:cNvSpPr txBox="1"/>
          <p:nvPr/>
        </p:nvSpPr>
        <p:spPr>
          <a:xfrm>
            <a:off x="1542945" y="3907965"/>
            <a:ext cx="1027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Velocity</a:t>
            </a:r>
            <a:endParaRPr kumimoji="1" lang="ja-JP" altLang="en-US" b="1" i="1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8" name="テキスト ボックス 67">
            <a:extLst>
              <a:ext uri="{FF2B5EF4-FFF2-40B4-BE49-F238E27FC236}">
                <a16:creationId xmlns:a16="http://schemas.microsoft.com/office/drawing/2014/main" id="{7EB087BD-3BB9-E969-EDD2-44812F48F606}"/>
              </a:ext>
            </a:extLst>
          </p:cNvPr>
          <p:cNvSpPr txBox="1"/>
          <p:nvPr/>
        </p:nvSpPr>
        <p:spPr>
          <a:xfrm>
            <a:off x="1144766" y="2171725"/>
            <a:ext cx="10278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/>
              <a:t>Angular</a:t>
            </a:r>
          </a:p>
          <a:p>
            <a:r>
              <a:rPr lang="en-US" altLang="ja-JP"/>
              <a:t>Velocity</a:t>
            </a:r>
            <a:endParaRPr kumimoji="1" lang="ja-JP" altLang="en-US" b="1" i="1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B1595CBC-DA90-9F60-2429-1DC298486F3C}"/>
              </a:ext>
            </a:extLst>
          </p:cNvPr>
          <p:cNvSpPr txBox="1"/>
          <p:nvPr/>
        </p:nvSpPr>
        <p:spPr>
          <a:xfrm>
            <a:off x="7397098" y="6083855"/>
            <a:ext cx="47949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/>
              <a:t>The origin is at the Origin of Body Frame</a:t>
            </a:r>
            <a:br>
              <a:rPr kumimoji="1" lang="en-US" altLang="ja-JP"/>
            </a:br>
            <a:r>
              <a:rPr lang="en-US" altLang="ja-JP"/>
              <a:t>(Vehicle Carried "NED")</a:t>
            </a:r>
            <a:endParaRPr kumimoji="1" lang="ja-JP" altLang="en-US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01121F0B-B695-B3D0-09C5-B853DF0516E0}"/>
              </a:ext>
            </a:extLst>
          </p:cNvPr>
          <p:cNvSpPr txBox="1"/>
          <p:nvPr/>
        </p:nvSpPr>
        <p:spPr>
          <a:xfrm>
            <a:off x="9542585" y="5615354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/>
              <a:t>(north)</a:t>
            </a:r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399F900C-1338-85D0-EC91-64B6CE34C9AB}"/>
              </a:ext>
            </a:extLst>
          </p:cNvPr>
          <p:cNvSpPr txBox="1"/>
          <p:nvPr/>
        </p:nvSpPr>
        <p:spPr>
          <a:xfrm>
            <a:off x="8703406" y="3745673"/>
            <a:ext cx="81945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ja-JP"/>
              <a:t>(east)</a:t>
            </a:r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6CC1E786-BADB-A7A5-0A47-45F7A556EFD6}"/>
              </a:ext>
            </a:extLst>
          </p:cNvPr>
          <p:cNvSpPr txBox="1"/>
          <p:nvPr/>
        </p:nvSpPr>
        <p:spPr>
          <a:xfrm>
            <a:off x="10812650" y="5095841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/>
              <a:t>(down)</a:t>
            </a:r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8677B19A-B67C-8F85-C04C-F3063C6DA565}"/>
              </a:ext>
            </a:extLst>
          </p:cNvPr>
          <p:cNvSpPr txBox="1"/>
          <p:nvPr/>
        </p:nvSpPr>
        <p:spPr>
          <a:xfrm>
            <a:off x="9241694" y="3167826"/>
            <a:ext cx="27286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ja-JP"/>
              <a:t>NED=North-East-Down</a:t>
            </a:r>
            <a:endParaRPr kumimoji="1" lang="ja-JP" altLang="en-US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AA7729ED-B3E0-3946-AD56-4DE1E1FA8FA4}"/>
              </a:ext>
            </a:extLst>
          </p:cNvPr>
          <p:cNvSpPr txBox="1"/>
          <p:nvPr/>
        </p:nvSpPr>
        <p:spPr>
          <a:xfrm>
            <a:off x="2153995" y="754780"/>
            <a:ext cx="27638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ja-JP"/>
              <a:t>FRD=Front-Right-Down</a:t>
            </a:r>
            <a:endParaRPr kumimoji="1" lang="ja-JP" altLang="en-US"/>
          </a:p>
        </p:txBody>
      </p:sp>
      <p:sp>
        <p:nvSpPr>
          <p:cNvPr id="44" name="テキスト ボックス 43">
            <a:extLst>
              <a:ext uri="{FF2B5EF4-FFF2-40B4-BE49-F238E27FC236}">
                <a16:creationId xmlns:a16="http://schemas.microsoft.com/office/drawing/2014/main" id="{34949BEC-4F72-CBD2-AB18-9D09B5D6C1CC}"/>
              </a:ext>
            </a:extLst>
          </p:cNvPr>
          <p:cNvSpPr txBox="1"/>
          <p:nvPr/>
        </p:nvSpPr>
        <p:spPr>
          <a:xfrm>
            <a:off x="5862888" y="2543551"/>
            <a:ext cx="718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O=O</a:t>
            </a:r>
            <a:r>
              <a:rPr kumimoji="1" lang="en-US" altLang="ja-JP" b="1" i="1" baseline="-25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endParaRPr kumimoji="1" lang="ja-JP" altLang="en-US" b="1" i="1" baseline="-250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52253ECD-3307-E439-174D-F70C6A37DB1B}"/>
              </a:ext>
            </a:extLst>
          </p:cNvPr>
          <p:cNvSpPr txBox="1"/>
          <p:nvPr/>
        </p:nvSpPr>
        <p:spPr>
          <a:xfrm>
            <a:off x="10696941" y="4077050"/>
            <a:ext cx="718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kumimoji="1" lang="en-US" altLang="ja-JP" b="1" i="1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kumimoji="1" lang="en-US" altLang="ja-JP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=O</a:t>
            </a:r>
            <a:endParaRPr kumimoji="1" lang="ja-JP" altLang="en-US" b="1" i="1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3" name="曲線コネクタ 32">
            <a:extLst>
              <a:ext uri="{FF2B5EF4-FFF2-40B4-BE49-F238E27FC236}">
                <a16:creationId xmlns:a16="http://schemas.microsoft.com/office/drawing/2014/main" id="{2E4317D8-C7D1-19DC-60BA-745BA64B64FC}"/>
              </a:ext>
            </a:extLst>
          </p:cNvPr>
          <p:cNvCxnSpPr>
            <a:cxnSpLocks/>
            <a:endCxn id="45" idx="1"/>
          </p:cNvCxnSpPr>
          <p:nvPr/>
        </p:nvCxnSpPr>
        <p:spPr>
          <a:xfrm>
            <a:off x="6615439" y="2728217"/>
            <a:ext cx="4081502" cy="1533499"/>
          </a:xfrm>
          <a:prstGeom prst="curvedConnector3">
            <a:avLst>
              <a:gd name="adj1" fmla="val 22147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82095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>
            <a:extLst>
              <a:ext uri="{FF2B5EF4-FFF2-40B4-BE49-F238E27FC236}">
                <a16:creationId xmlns:a16="http://schemas.microsoft.com/office/drawing/2014/main" id="{A78D7651-2845-407C-CB53-35847306D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797" y="4473"/>
            <a:ext cx="10515600" cy="1325563"/>
          </a:xfrm>
        </p:spPr>
        <p:txBody>
          <a:bodyPr/>
          <a:lstStyle/>
          <a:p>
            <a:r>
              <a:rPr lang="ja-JP" altLang="en-US"/>
              <a:t>座標変換</a:t>
            </a: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970A3DCF-8198-A07F-C437-DBB1EA2A35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40" y="969818"/>
            <a:ext cx="11727074" cy="5855567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6B88877F-CC95-ABEA-C923-3FD5D3337217}"/>
              </a:ext>
            </a:extLst>
          </p:cNvPr>
          <p:cNvSpPr txBox="1"/>
          <p:nvPr/>
        </p:nvSpPr>
        <p:spPr>
          <a:xfrm>
            <a:off x="1263650" y="2306484"/>
            <a:ext cx="1410278" cy="500223"/>
          </a:xfrm>
          <a:prstGeom prst="rect">
            <a:avLst/>
          </a:prstGeom>
          <a:solidFill>
            <a:srgbClr val="F2DCC5"/>
          </a:solidFill>
          <a:ln>
            <a:noFill/>
          </a:ln>
        </p:spPr>
        <p:txBody>
          <a:bodyPr wrap="square" rtlCol="0">
            <a:noAutofit/>
          </a:bodyPr>
          <a:lstStyle/>
          <a:p>
            <a:r>
              <a:rPr lang="en-US" altLang="ja-JP" sz="2800"/>
              <a:t>Ground</a:t>
            </a:r>
            <a:endParaRPr kumimoji="1" lang="ja-JP" altLang="en-US" sz="280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AE69E8D-B050-046D-149B-4C3995165FE1}"/>
              </a:ext>
            </a:extLst>
          </p:cNvPr>
          <p:cNvSpPr txBox="1"/>
          <p:nvPr/>
        </p:nvSpPr>
        <p:spPr>
          <a:xfrm>
            <a:off x="10591797" y="2367882"/>
            <a:ext cx="1101442" cy="500223"/>
          </a:xfrm>
          <a:prstGeom prst="rect">
            <a:avLst/>
          </a:prstGeom>
          <a:solidFill>
            <a:srgbClr val="C2D3F0"/>
          </a:solidFill>
          <a:ln>
            <a:noFill/>
          </a:ln>
        </p:spPr>
        <p:txBody>
          <a:bodyPr wrap="square" lIns="90000" rtlCol="0">
            <a:noAutofit/>
          </a:bodyPr>
          <a:lstStyle/>
          <a:p>
            <a:pPr algn="ctr"/>
            <a:r>
              <a:rPr lang="en-US" altLang="ja-JP" sz="2800"/>
              <a:t>Body</a:t>
            </a:r>
            <a:endParaRPr kumimoji="1" lang="ja-JP" altLang="en-US" sz="280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7643C29F-C271-A51A-4C68-64EC326001A1}"/>
              </a:ext>
            </a:extLst>
          </p:cNvPr>
          <p:cNvSpPr txBox="1"/>
          <p:nvPr/>
        </p:nvSpPr>
        <p:spPr>
          <a:xfrm>
            <a:off x="3203297" y="5281432"/>
            <a:ext cx="1410278" cy="500223"/>
          </a:xfrm>
          <a:prstGeom prst="rect">
            <a:avLst/>
          </a:prstGeom>
          <a:solidFill>
            <a:srgbClr val="F2DCC5"/>
          </a:solidFill>
          <a:ln>
            <a:noFill/>
          </a:ln>
        </p:spPr>
        <p:txBody>
          <a:bodyPr wrap="square" rtlCol="0">
            <a:noAutofit/>
          </a:bodyPr>
          <a:lstStyle/>
          <a:p>
            <a:r>
              <a:rPr lang="en-US" altLang="ja-JP" sz="2800"/>
              <a:t>Ground</a:t>
            </a:r>
            <a:endParaRPr kumimoji="1" lang="ja-JP" altLang="en-US" sz="280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A0C95949-70A4-4D3E-2622-4FA2BBAC500E}"/>
              </a:ext>
            </a:extLst>
          </p:cNvPr>
          <p:cNvSpPr txBox="1"/>
          <p:nvPr/>
        </p:nvSpPr>
        <p:spPr>
          <a:xfrm>
            <a:off x="8666016" y="5281432"/>
            <a:ext cx="1101442" cy="500223"/>
          </a:xfrm>
          <a:prstGeom prst="rect">
            <a:avLst/>
          </a:prstGeom>
          <a:solidFill>
            <a:srgbClr val="C2D3F0"/>
          </a:solidFill>
          <a:ln>
            <a:noFill/>
          </a:ln>
        </p:spPr>
        <p:txBody>
          <a:bodyPr wrap="square" lIns="90000" rtlCol="0">
            <a:noAutofit/>
          </a:bodyPr>
          <a:lstStyle/>
          <a:p>
            <a:pPr algn="ctr"/>
            <a:r>
              <a:rPr lang="en-US" altLang="ja-JP" sz="2800"/>
              <a:t>Body</a:t>
            </a:r>
            <a:endParaRPr kumimoji="1" lang="ja-JP" altLang="en-US" sz="2800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3A48DC05-9CF9-DAC8-9719-179478982168}"/>
              </a:ext>
            </a:extLst>
          </p:cNvPr>
          <p:cNvSpPr txBox="1"/>
          <p:nvPr/>
        </p:nvSpPr>
        <p:spPr>
          <a:xfrm>
            <a:off x="2673928" y="1078088"/>
            <a:ext cx="5158785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ja-JP"/>
              <a:t>(</a:t>
            </a:r>
            <a:r>
              <a:rPr lang="ja-JP" altLang="en-US"/>
              <a:t>方向余弦行列　</a:t>
            </a:r>
            <a:r>
              <a:rPr lang="en-US" altLang="ja-JP"/>
              <a:t>DCM: Direction Cosine Matrix)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00136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E473942A-D65A-AB03-CC3A-1FC0218CF74B}"/>
              </a:ext>
            </a:extLst>
          </p:cNvPr>
          <p:cNvSpPr txBox="1"/>
          <p:nvPr/>
        </p:nvSpPr>
        <p:spPr>
          <a:xfrm>
            <a:off x="1429904" y="786853"/>
            <a:ext cx="3613149" cy="500223"/>
          </a:xfrm>
          <a:prstGeom prst="rect">
            <a:avLst/>
          </a:prstGeom>
          <a:solidFill>
            <a:srgbClr val="F2DCC5"/>
          </a:solidFill>
          <a:ln>
            <a:noFill/>
          </a:ln>
        </p:spPr>
        <p:txBody>
          <a:bodyPr wrap="square" rtlCol="0">
            <a:noAutofit/>
          </a:bodyPr>
          <a:lstStyle/>
          <a:p>
            <a:pPr algn="ctr"/>
            <a:r>
              <a:rPr lang="en-US" altLang="ja-JP" sz="2800"/>
              <a:t>Ground Frame</a:t>
            </a:r>
            <a:endParaRPr kumimoji="1" lang="ja-JP" altLang="en-US" sz="280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8FBA6CF4-57E0-1E0E-0CEE-D82181FB66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9905" y="1287076"/>
            <a:ext cx="2823440" cy="1574483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3A441106-6482-4031-F498-1CEE77459D77}"/>
              </a:ext>
            </a:extLst>
          </p:cNvPr>
          <p:cNvSpPr txBox="1"/>
          <p:nvPr/>
        </p:nvSpPr>
        <p:spPr>
          <a:xfrm>
            <a:off x="6539346" y="1485493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>
                <a:solidFill>
                  <a:schemeClr val="accent1"/>
                </a:solidFill>
              </a:rPr>
              <a:t>ニュートンの運動方程式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96703AF3-AF8B-008E-BDEF-BB5DB9DDB8DB}"/>
              </a:ext>
            </a:extLst>
          </p:cNvPr>
          <p:cNvSpPr txBox="1"/>
          <p:nvPr/>
        </p:nvSpPr>
        <p:spPr>
          <a:xfrm>
            <a:off x="6553196" y="2211553"/>
            <a:ext cx="5262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>
                <a:solidFill>
                  <a:schemeClr val="accent2"/>
                </a:solidFill>
              </a:rPr>
              <a:t>オイラーの運動方程式（このまま解くのは複雑）</a:t>
            </a: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8F98D30C-44F8-5455-7DD6-B91CB8F402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267" y="3203988"/>
            <a:ext cx="5848929" cy="2039752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333B906F-ED7A-C5D2-586D-4E927ACFD709}"/>
              </a:ext>
            </a:extLst>
          </p:cNvPr>
          <p:cNvSpPr txBox="1"/>
          <p:nvPr/>
        </p:nvSpPr>
        <p:spPr>
          <a:xfrm>
            <a:off x="1468579" y="3054931"/>
            <a:ext cx="3613150" cy="500223"/>
          </a:xfrm>
          <a:prstGeom prst="rect">
            <a:avLst/>
          </a:prstGeom>
          <a:solidFill>
            <a:srgbClr val="C2D3F0"/>
          </a:solidFill>
          <a:ln>
            <a:noFill/>
          </a:ln>
        </p:spPr>
        <p:txBody>
          <a:bodyPr wrap="square" lIns="90000" rtlCol="0">
            <a:noAutofit/>
          </a:bodyPr>
          <a:lstStyle/>
          <a:p>
            <a:pPr algn="ctr"/>
            <a:r>
              <a:rPr lang="en-US" altLang="ja-JP" sz="2800"/>
              <a:t>Body Frame</a:t>
            </a:r>
            <a:endParaRPr kumimoji="1" lang="ja-JP" altLang="en-US" sz="2800"/>
          </a:p>
        </p:txBody>
      </p:sp>
      <p:sp>
        <p:nvSpPr>
          <p:cNvPr id="10" name="四角形吹き出し 9">
            <a:extLst>
              <a:ext uri="{FF2B5EF4-FFF2-40B4-BE49-F238E27FC236}">
                <a16:creationId xmlns:a16="http://schemas.microsoft.com/office/drawing/2014/main" id="{E4E51755-B169-9535-E521-6B4F566458D2}"/>
              </a:ext>
            </a:extLst>
          </p:cNvPr>
          <p:cNvSpPr/>
          <p:nvPr/>
        </p:nvSpPr>
        <p:spPr>
          <a:xfrm>
            <a:off x="8287336" y="3318113"/>
            <a:ext cx="3385115" cy="1161463"/>
          </a:xfrm>
          <a:prstGeom prst="wedgeRectCallout">
            <a:avLst>
              <a:gd name="adj1" fmla="val -49634"/>
              <a:gd name="adj2" fmla="val 33544"/>
            </a:avLst>
          </a:prstGeom>
          <a:solidFill>
            <a:schemeClr val="bg2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>
                <a:solidFill>
                  <a:sysClr val="windowText" lastClr="000000"/>
                </a:solidFill>
              </a:rPr>
              <a:t>位置が入っていないので，</a:t>
            </a:r>
            <a:endParaRPr kumimoji="1" lang="en-US" altLang="ja-JP">
              <a:solidFill>
                <a:sysClr val="windowText" lastClr="000000"/>
              </a:solidFill>
            </a:endParaRPr>
          </a:p>
          <a:p>
            <a:pPr algn="ctr"/>
            <a:r>
              <a:rPr kumimoji="1" lang="ja-JP" altLang="en-US">
                <a:solidFill>
                  <a:sysClr val="windowText" lastClr="000000"/>
                </a:solidFill>
              </a:rPr>
              <a:t>原点を一致させて考える．</a:t>
            </a:r>
            <a:endParaRPr kumimoji="1" lang="en-US" altLang="ja-JP">
              <a:solidFill>
                <a:sysClr val="windowText" lastClr="000000"/>
              </a:solidFill>
            </a:endParaRPr>
          </a:p>
          <a:p>
            <a:pPr algn="ctr"/>
            <a:r>
              <a:rPr lang="en-US" altLang="ja-JP">
                <a:solidFill>
                  <a:sysClr val="windowText" lastClr="000000"/>
                </a:solidFill>
              </a:rPr>
              <a:t>(Vehcle Carried NED)</a:t>
            </a:r>
            <a:endParaRPr kumimoji="1" lang="en-US" altLang="ja-JP">
              <a:solidFill>
                <a:sysClr val="windowText" lastClr="000000"/>
              </a:solidFill>
            </a:endParaRPr>
          </a:p>
          <a:p>
            <a:pPr algn="ctr"/>
            <a:r>
              <a:rPr lang="ja-JP" altLang="en-US">
                <a:solidFill>
                  <a:sysClr val="windowText" lastClr="000000"/>
                </a:solidFill>
              </a:rPr>
              <a:t>並進の慣性力は扱わない</a:t>
            </a:r>
            <a:endParaRPr kumimoji="1" lang="en-US" altLang="ja-JP">
              <a:solidFill>
                <a:sysClr val="windowText" lastClr="000000"/>
              </a:solidFill>
            </a:endParaRPr>
          </a:p>
        </p:txBody>
      </p:sp>
      <p:sp>
        <p:nvSpPr>
          <p:cNvPr id="11" name="四角形吹き出し 10">
            <a:extLst>
              <a:ext uri="{FF2B5EF4-FFF2-40B4-BE49-F238E27FC236}">
                <a16:creationId xmlns:a16="http://schemas.microsoft.com/office/drawing/2014/main" id="{0C4D4834-A8E5-1C6A-82F3-15412B8E88BF}"/>
              </a:ext>
            </a:extLst>
          </p:cNvPr>
          <p:cNvSpPr/>
          <p:nvPr/>
        </p:nvSpPr>
        <p:spPr>
          <a:xfrm>
            <a:off x="8287336" y="4823700"/>
            <a:ext cx="3260425" cy="1161463"/>
          </a:xfrm>
          <a:prstGeom prst="wedgeRectCallout">
            <a:avLst>
              <a:gd name="adj1" fmla="val -163405"/>
              <a:gd name="adj2" fmla="val -112494"/>
            </a:avLst>
          </a:prstGeom>
          <a:solidFill>
            <a:schemeClr val="bg2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>
                <a:solidFill>
                  <a:sysClr val="windowText" lastClr="000000"/>
                </a:solidFill>
              </a:rPr>
              <a:t>コリオリ</a:t>
            </a:r>
            <a:r>
              <a:rPr kumimoji="1" lang="ja-JP" altLang="en-US">
                <a:solidFill>
                  <a:sysClr val="windowText" lastClr="000000"/>
                </a:solidFill>
              </a:rPr>
              <a:t>の力．</a:t>
            </a:r>
            <a:endParaRPr kumimoji="1" lang="en-US" altLang="ja-JP">
              <a:solidFill>
                <a:sysClr val="windowText" lastClr="000000"/>
              </a:solidFill>
            </a:endParaRPr>
          </a:p>
          <a:p>
            <a:pPr algn="ctr"/>
            <a:r>
              <a:rPr lang="ja-JP" altLang="en-US">
                <a:solidFill>
                  <a:sysClr val="windowText" lastClr="000000"/>
                </a:solidFill>
              </a:rPr>
              <a:t>遠心力は重心に原点を取って</a:t>
            </a:r>
            <a:endParaRPr lang="en-US" altLang="ja-JP">
              <a:solidFill>
                <a:sysClr val="windowText" lastClr="000000"/>
              </a:solidFill>
            </a:endParaRPr>
          </a:p>
          <a:p>
            <a:pPr algn="ctr"/>
            <a:r>
              <a:rPr kumimoji="1" lang="ja-JP" altLang="en-US">
                <a:solidFill>
                  <a:sysClr val="windowText" lastClr="000000"/>
                </a:solidFill>
              </a:rPr>
              <a:t>いるので発生しない．</a:t>
            </a:r>
            <a:endParaRPr kumimoji="1" lang="en-US" altLang="ja-JP">
              <a:solidFill>
                <a:sysClr val="windowText" lastClr="000000"/>
              </a:solidFill>
            </a:endParaRPr>
          </a:p>
        </p:txBody>
      </p:sp>
      <p:sp>
        <p:nvSpPr>
          <p:cNvPr id="12" name="四角形吹き出し 11">
            <a:extLst>
              <a:ext uri="{FF2B5EF4-FFF2-40B4-BE49-F238E27FC236}">
                <a16:creationId xmlns:a16="http://schemas.microsoft.com/office/drawing/2014/main" id="{68E2BD42-1A38-221E-1691-AD0911FA27DA}"/>
              </a:ext>
            </a:extLst>
          </p:cNvPr>
          <p:cNvSpPr/>
          <p:nvPr/>
        </p:nvSpPr>
        <p:spPr>
          <a:xfrm>
            <a:off x="1696614" y="5569653"/>
            <a:ext cx="3385115" cy="445461"/>
          </a:xfrm>
          <a:prstGeom prst="wedgeRectCallout">
            <a:avLst>
              <a:gd name="adj1" fmla="val 19066"/>
              <a:gd name="adj2" fmla="val -172187"/>
            </a:avLst>
          </a:prstGeom>
          <a:solidFill>
            <a:schemeClr val="bg2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>
                <a:solidFill>
                  <a:sysClr val="windowText" lastClr="000000"/>
                </a:solidFill>
              </a:rPr>
              <a:t>ジャイロ効果</a:t>
            </a:r>
            <a:endParaRPr kumimoji="1" lang="en-US" altLang="ja-JP">
              <a:solidFill>
                <a:sysClr val="windowText" lastClr="000000"/>
              </a:solidFill>
            </a:endParaRPr>
          </a:p>
        </p:txBody>
      </p:sp>
      <p:sp>
        <p:nvSpPr>
          <p:cNvPr id="13" name="タイトル 1">
            <a:extLst>
              <a:ext uri="{FF2B5EF4-FFF2-40B4-BE49-F238E27FC236}">
                <a16:creationId xmlns:a16="http://schemas.microsoft.com/office/drawing/2014/main" id="{37990842-E7CD-7F1C-EED2-8B16F208878B}"/>
              </a:ext>
            </a:extLst>
          </p:cNvPr>
          <p:cNvSpPr txBox="1">
            <a:spLocks/>
          </p:cNvSpPr>
          <p:nvPr/>
        </p:nvSpPr>
        <p:spPr>
          <a:xfrm>
            <a:off x="1281546" y="-22132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/>
              <a:t>運動方程式</a:t>
            </a:r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7034992F-7DF5-AFCC-A6B4-4928EBD3495D}"/>
              </a:ext>
            </a:extLst>
          </p:cNvPr>
          <p:cNvSpPr/>
          <p:nvPr/>
        </p:nvSpPr>
        <p:spPr>
          <a:xfrm>
            <a:off x="2921330" y="3614529"/>
            <a:ext cx="1971304" cy="55370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EC5015A4-2C02-BCCF-20AD-DB7F83215456}"/>
              </a:ext>
            </a:extLst>
          </p:cNvPr>
          <p:cNvSpPr/>
          <p:nvPr/>
        </p:nvSpPr>
        <p:spPr>
          <a:xfrm>
            <a:off x="2741224" y="4384446"/>
            <a:ext cx="1971304" cy="55370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548148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2C37473-945B-181C-39AE-6AE6DA919A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19790"/>
            <a:ext cx="10515600" cy="1325563"/>
          </a:xfrm>
        </p:spPr>
        <p:txBody>
          <a:bodyPr/>
          <a:lstStyle/>
          <a:p>
            <a:r>
              <a:rPr lang="ja-JP" altLang="en-US"/>
              <a:t>運動方程式</a:t>
            </a:r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08B92CDA-B178-9309-7344-6DFB897699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731" y="1282955"/>
            <a:ext cx="12147049" cy="5755154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43D6657D-DE1C-CD93-2195-741B4CDFFB05}"/>
              </a:ext>
            </a:extLst>
          </p:cNvPr>
          <p:cNvSpPr txBox="1"/>
          <p:nvPr/>
        </p:nvSpPr>
        <p:spPr>
          <a:xfrm>
            <a:off x="4142506" y="187041"/>
            <a:ext cx="3613150" cy="500223"/>
          </a:xfrm>
          <a:prstGeom prst="rect">
            <a:avLst/>
          </a:prstGeom>
          <a:solidFill>
            <a:srgbClr val="C2D3F0"/>
          </a:solidFill>
          <a:ln>
            <a:noFill/>
          </a:ln>
        </p:spPr>
        <p:txBody>
          <a:bodyPr wrap="square" lIns="90000" rtlCol="0">
            <a:noAutofit/>
          </a:bodyPr>
          <a:lstStyle/>
          <a:p>
            <a:pPr algn="ctr"/>
            <a:r>
              <a:rPr lang="en-US" altLang="ja-JP" sz="2800"/>
              <a:t>Body Frame</a:t>
            </a:r>
            <a:endParaRPr kumimoji="1" lang="ja-JP" altLang="en-US" sz="280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C8D4A756-8834-4571-E593-817CD6195738}"/>
              </a:ext>
            </a:extLst>
          </p:cNvPr>
          <p:cNvSpPr txBox="1"/>
          <p:nvPr/>
        </p:nvSpPr>
        <p:spPr>
          <a:xfrm>
            <a:off x="2780594" y="2483020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>
                <a:solidFill>
                  <a:schemeClr val="accent1"/>
                </a:solidFill>
              </a:rPr>
              <a:t>ニュートンの運動方程式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9F552C8A-5353-2E69-FE21-3057B2BC5CE5}"/>
              </a:ext>
            </a:extLst>
          </p:cNvPr>
          <p:cNvSpPr txBox="1"/>
          <p:nvPr/>
        </p:nvSpPr>
        <p:spPr>
          <a:xfrm>
            <a:off x="3033012" y="5205713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>
                <a:solidFill>
                  <a:schemeClr val="accent2"/>
                </a:solidFill>
              </a:rPr>
              <a:t>オイラーの運動方程式</a:t>
            </a:r>
          </a:p>
        </p:txBody>
      </p:sp>
    </p:spTree>
    <p:extLst>
      <p:ext uri="{BB962C8B-B14F-4D97-AF65-F5344CB8AC3E}">
        <p14:creationId xmlns:p14="http://schemas.microsoft.com/office/powerpoint/2010/main" val="37592006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3825CF-4BAB-125E-CE82-C8919FB611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グループ化 38">
            <a:extLst>
              <a:ext uri="{FF2B5EF4-FFF2-40B4-BE49-F238E27FC236}">
                <a16:creationId xmlns:a16="http://schemas.microsoft.com/office/drawing/2014/main" id="{F094BA00-97B4-5BE9-8297-0FE0A59D87B4}"/>
              </a:ext>
            </a:extLst>
          </p:cNvPr>
          <p:cNvGrpSpPr/>
          <p:nvPr/>
        </p:nvGrpSpPr>
        <p:grpSpPr>
          <a:xfrm>
            <a:off x="1249611" y="1150065"/>
            <a:ext cx="9001694" cy="1754658"/>
            <a:chOff x="1249611" y="1150065"/>
            <a:chExt cx="9001694" cy="1754658"/>
          </a:xfrm>
        </p:grpSpPr>
        <p:sp>
          <p:nvSpPr>
            <p:cNvPr id="59" name="テキスト ボックス 58">
              <a:extLst>
                <a:ext uri="{FF2B5EF4-FFF2-40B4-BE49-F238E27FC236}">
                  <a16:creationId xmlns:a16="http://schemas.microsoft.com/office/drawing/2014/main" id="{70848813-66E8-0005-D5C3-D6B493F1B22E}"/>
                </a:ext>
              </a:extLst>
            </p:cNvPr>
            <p:cNvSpPr txBox="1"/>
            <p:nvPr/>
          </p:nvSpPr>
          <p:spPr>
            <a:xfrm>
              <a:off x="3331029" y="1150065"/>
              <a:ext cx="3028202" cy="1754658"/>
            </a:xfrm>
            <a:prstGeom prst="rect">
              <a:avLst/>
            </a:prstGeom>
            <a:solidFill>
              <a:srgbClr val="F2DCC5"/>
            </a:solidFill>
            <a:ln>
              <a:noFill/>
            </a:ln>
          </p:spPr>
          <p:txBody>
            <a:bodyPr wrap="square" rtlCol="0">
              <a:noAutofit/>
            </a:bodyPr>
            <a:lstStyle/>
            <a:p>
              <a:pPr algn="ctr"/>
              <a:endParaRPr kumimoji="1" lang="ja-JP" altLang="en-US" sz="2800"/>
            </a:p>
          </p:txBody>
        </p:sp>
        <p:sp>
          <p:nvSpPr>
            <p:cNvPr id="8" name="テキスト ボックス 7">
              <a:extLst>
                <a:ext uri="{FF2B5EF4-FFF2-40B4-BE49-F238E27FC236}">
                  <a16:creationId xmlns:a16="http://schemas.microsoft.com/office/drawing/2014/main" id="{69C4B03F-2230-770B-F96D-0D184BB9C709}"/>
                </a:ext>
              </a:extLst>
            </p:cNvPr>
            <p:cNvSpPr txBox="1"/>
            <p:nvPr/>
          </p:nvSpPr>
          <p:spPr>
            <a:xfrm>
              <a:off x="4460296" y="1801088"/>
              <a:ext cx="5950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/>
                <a:t>∫</a:t>
              </a:r>
              <a:r>
                <a:rPr kumimoji="1" lang="en-US" altLang="ja-JP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dt</a:t>
              </a:r>
              <a:endParaRPr kumimoji="1" lang="ja-JP" altLang="en-US" i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23" name="グループ化 22">
              <a:extLst>
                <a:ext uri="{FF2B5EF4-FFF2-40B4-BE49-F238E27FC236}">
                  <a16:creationId xmlns:a16="http://schemas.microsoft.com/office/drawing/2014/main" id="{77C4AC4B-8219-ACAE-20F5-A000CE61723E}"/>
                </a:ext>
              </a:extLst>
            </p:cNvPr>
            <p:cNvGrpSpPr/>
            <p:nvPr/>
          </p:nvGrpSpPr>
          <p:grpSpPr>
            <a:xfrm>
              <a:off x="1249611" y="2424553"/>
              <a:ext cx="9001694" cy="369332"/>
              <a:chOff x="1249611" y="2424553"/>
              <a:chExt cx="9001694" cy="369332"/>
            </a:xfrm>
          </p:grpSpPr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D9E54F3F-E423-67BF-B407-BF45B2A58DD7}"/>
                  </a:ext>
                </a:extLst>
              </p:cNvPr>
              <p:cNvSpPr txBox="1"/>
              <p:nvPr/>
            </p:nvSpPr>
            <p:spPr>
              <a:xfrm>
                <a:off x="3519052" y="2424553"/>
                <a:ext cx="118173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i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(u</a:t>
                </a:r>
                <a:r>
                  <a:rPr kumimoji="1" lang="en-US" altLang="ja-JP" i="1" baseline="-250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</a:t>
                </a:r>
                <a:r>
                  <a:rPr lang="en-US" altLang="ja-JP" i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v</a:t>
                </a:r>
                <a:r>
                  <a:rPr lang="en-US" altLang="ja-JP" i="1" baseline="-250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</a:t>
                </a:r>
                <a:r>
                  <a:rPr lang="en-US" altLang="ja-JP" i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w</a:t>
                </a:r>
                <a:r>
                  <a:rPr lang="en-US" altLang="ja-JP" i="1" baseline="-250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 </a:t>
                </a:r>
                <a:r>
                  <a:rPr kumimoji="1" lang="en-US" altLang="ja-JP" i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endParaRPr kumimoji="1" lang="ja-JP" altLang="en-US" i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8867797D-986D-1E94-15A6-6CE7E595C832}"/>
                  </a:ext>
                </a:extLst>
              </p:cNvPr>
              <p:cNvSpPr txBox="1"/>
              <p:nvPr/>
            </p:nvSpPr>
            <p:spPr>
              <a:xfrm>
                <a:off x="5242542" y="2424553"/>
                <a:ext cx="110318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i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(φ', θ', ψ')</a:t>
                </a:r>
                <a:endParaRPr kumimoji="1" lang="ja-JP" altLang="en-US" i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AC2F6816-F1B9-3312-ED24-1BE7F504743B}"/>
                  </a:ext>
                </a:extLst>
              </p:cNvPr>
              <p:cNvSpPr txBox="1"/>
              <p:nvPr/>
            </p:nvSpPr>
            <p:spPr>
              <a:xfrm>
                <a:off x="7065818" y="2424553"/>
                <a:ext cx="318548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/>
                  <a:t>地上座標での速度と姿勢変化</a:t>
                </a:r>
              </a:p>
            </p:txBody>
          </p:sp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2022D74D-4FB9-394D-43D2-2F1F46CB37B8}"/>
                  </a:ext>
                </a:extLst>
              </p:cNvPr>
              <p:cNvSpPr txBox="1"/>
              <p:nvPr/>
            </p:nvSpPr>
            <p:spPr>
              <a:xfrm>
                <a:off x="1249611" y="2424553"/>
                <a:ext cx="14574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/>
                  <a:t>そのために</a:t>
                </a:r>
                <a:r>
                  <a:rPr kumimoji="1" lang="en-US" altLang="ja-JP"/>
                  <a:t>..</a:t>
                </a:r>
                <a:endParaRPr kumimoji="1" lang="ja-JP" altLang="en-US"/>
              </a:p>
            </p:txBody>
          </p:sp>
        </p:grpSp>
        <p:cxnSp>
          <p:nvCxnSpPr>
            <p:cNvPr id="11" name="直線矢印コネクタ 10">
              <a:extLst>
                <a:ext uri="{FF2B5EF4-FFF2-40B4-BE49-F238E27FC236}">
                  <a16:creationId xmlns:a16="http://schemas.microsoft.com/office/drawing/2014/main" id="{1BBD3E47-90A1-C11E-B493-DBB1BEA50602}"/>
                </a:ext>
              </a:extLst>
            </p:cNvPr>
            <p:cNvCxnSpPr>
              <a:cxnSpLocks/>
              <a:stCxn id="6" idx="0"/>
              <a:endCxn id="3" idx="2"/>
            </p:cNvCxnSpPr>
            <p:nvPr/>
          </p:nvCxnSpPr>
          <p:spPr>
            <a:xfrm flipH="1" flipV="1">
              <a:off x="4105743" y="1463849"/>
              <a:ext cx="4176" cy="960704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線矢印コネクタ 13">
              <a:extLst>
                <a:ext uri="{FF2B5EF4-FFF2-40B4-BE49-F238E27FC236}">
                  <a16:creationId xmlns:a16="http://schemas.microsoft.com/office/drawing/2014/main" id="{45449CEE-1CC4-21DB-51B5-7112313EFFAA}"/>
                </a:ext>
              </a:extLst>
            </p:cNvPr>
            <p:cNvCxnSpPr>
              <a:cxnSpLocks/>
              <a:stCxn id="7" idx="0"/>
              <a:endCxn id="4" idx="2"/>
            </p:cNvCxnSpPr>
            <p:nvPr/>
          </p:nvCxnSpPr>
          <p:spPr>
            <a:xfrm flipH="1" flipV="1">
              <a:off x="5787039" y="1463849"/>
              <a:ext cx="7097" cy="960704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グループ化 12">
            <a:extLst>
              <a:ext uri="{FF2B5EF4-FFF2-40B4-BE49-F238E27FC236}">
                <a16:creationId xmlns:a16="http://schemas.microsoft.com/office/drawing/2014/main" id="{761655B9-FF38-3DF2-7887-54E4764C2AE9}"/>
              </a:ext>
            </a:extLst>
          </p:cNvPr>
          <p:cNvGrpSpPr/>
          <p:nvPr/>
        </p:nvGrpSpPr>
        <p:grpSpPr>
          <a:xfrm>
            <a:off x="1249611" y="1094517"/>
            <a:ext cx="9232527" cy="383187"/>
            <a:chOff x="1249611" y="1094517"/>
            <a:chExt cx="9232527" cy="383187"/>
          </a:xfrm>
        </p:grpSpPr>
        <p:sp>
          <p:nvSpPr>
            <p:cNvPr id="2" name="テキスト ボックス 1">
              <a:extLst>
                <a:ext uri="{FF2B5EF4-FFF2-40B4-BE49-F238E27FC236}">
                  <a16:creationId xmlns:a16="http://schemas.microsoft.com/office/drawing/2014/main" id="{CE59A1EB-A8B5-E4DE-663E-2EA9FEB8D92C}"/>
                </a:ext>
              </a:extLst>
            </p:cNvPr>
            <p:cNvSpPr txBox="1"/>
            <p:nvPr/>
          </p:nvSpPr>
          <p:spPr>
            <a:xfrm>
              <a:off x="1249611" y="1108372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/>
                <a:t>最終目標</a:t>
              </a:r>
              <a:endParaRPr kumimoji="1" lang="ja-JP" altLang="en-US"/>
            </a:p>
          </p:txBody>
        </p:sp>
        <p:sp>
          <p:nvSpPr>
            <p:cNvPr id="3" name="テキスト ボックス 2">
              <a:extLst>
                <a:ext uri="{FF2B5EF4-FFF2-40B4-BE49-F238E27FC236}">
                  <a16:creationId xmlns:a16="http://schemas.microsoft.com/office/drawing/2014/main" id="{9941D001-A69B-6C70-9555-49CE96469A19}"/>
                </a:ext>
              </a:extLst>
            </p:cNvPr>
            <p:cNvSpPr txBox="1"/>
            <p:nvPr/>
          </p:nvSpPr>
          <p:spPr>
            <a:xfrm>
              <a:off x="3671457" y="1094517"/>
              <a:ext cx="8685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(x</a:t>
              </a:r>
              <a:r>
                <a:rPr lang="en-US" altLang="ja-JP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, </a:t>
              </a:r>
              <a:r>
                <a:rPr kumimoji="1" lang="en-US" altLang="ja-JP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  <a:r>
                <a:rPr lang="en-US" altLang="ja-JP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, </a:t>
              </a:r>
              <a:r>
                <a:rPr kumimoji="1" lang="en-US" altLang="ja-JP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z)</a:t>
              </a:r>
              <a:endParaRPr kumimoji="1" lang="ja-JP" altLang="en-US" i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" name="テキスト ボックス 3">
              <a:extLst>
                <a:ext uri="{FF2B5EF4-FFF2-40B4-BE49-F238E27FC236}">
                  <a16:creationId xmlns:a16="http://schemas.microsoft.com/office/drawing/2014/main" id="{872151C5-0760-BF49-91E8-2820F4992A57}"/>
                </a:ext>
              </a:extLst>
            </p:cNvPr>
            <p:cNvSpPr txBox="1"/>
            <p:nvPr/>
          </p:nvSpPr>
          <p:spPr>
            <a:xfrm>
              <a:off x="5297962" y="1094517"/>
              <a:ext cx="9781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(φ, θ, ψ)</a:t>
              </a:r>
              <a:endParaRPr kumimoji="1" lang="ja-JP" altLang="en-US" i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" name="テキスト ボックス 4">
              <a:extLst>
                <a:ext uri="{FF2B5EF4-FFF2-40B4-BE49-F238E27FC236}">
                  <a16:creationId xmlns:a16="http://schemas.microsoft.com/office/drawing/2014/main" id="{199A215A-BF8E-2C12-ECDF-FF95EE61CB3A}"/>
                </a:ext>
              </a:extLst>
            </p:cNvPr>
            <p:cNvSpPr txBox="1"/>
            <p:nvPr/>
          </p:nvSpPr>
          <p:spPr>
            <a:xfrm>
              <a:off x="7065818" y="1108372"/>
              <a:ext cx="34163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/>
                <a:t>地上座標での</a:t>
              </a:r>
              <a:r>
                <a:rPr kumimoji="1" lang="ja-JP" altLang="en-US"/>
                <a:t>機体の位置と姿勢</a:t>
              </a:r>
            </a:p>
          </p:txBody>
        </p:sp>
      </p:grpSp>
      <p:sp>
        <p:nvSpPr>
          <p:cNvPr id="35" name="タイトル 1">
            <a:extLst>
              <a:ext uri="{FF2B5EF4-FFF2-40B4-BE49-F238E27FC236}">
                <a16:creationId xmlns:a16="http://schemas.microsoft.com/office/drawing/2014/main" id="{21D41E35-71B4-31CC-9EE1-7FA8ABC2D1CB}"/>
              </a:ext>
            </a:extLst>
          </p:cNvPr>
          <p:cNvSpPr txBox="1">
            <a:spLocks/>
          </p:cNvSpPr>
          <p:nvPr/>
        </p:nvSpPr>
        <p:spPr>
          <a:xfrm>
            <a:off x="2116282" y="46625"/>
            <a:ext cx="5784273" cy="64627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/>
              <a:t>プラントのモデル</a:t>
            </a:r>
          </a:p>
        </p:txBody>
      </p:sp>
      <p:grpSp>
        <p:nvGrpSpPr>
          <p:cNvPr id="43" name="グループ化 42">
            <a:extLst>
              <a:ext uri="{FF2B5EF4-FFF2-40B4-BE49-F238E27FC236}">
                <a16:creationId xmlns:a16="http://schemas.microsoft.com/office/drawing/2014/main" id="{B4C77810-0C5C-11FC-1E95-CA6146005CA8}"/>
              </a:ext>
            </a:extLst>
          </p:cNvPr>
          <p:cNvGrpSpPr/>
          <p:nvPr/>
        </p:nvGrpSpPr>
        <p:grpSpPr>
          <a:xfrm>
            <a:off x="1291171" y="3495962"/>
            <a:ext cx="9242335" cy="1971851"/>
            <a:chOff x="1291171" y="3495962"/>
            <a:chExt cx="9242335" cy="1971851"/>
          </a:xfrm>
        </p:grpSpPr>
        <p:sp>
          <p:nvSpPr>
            <p:cNvPr id="58" name="テキスト ボックス 57">
              <a:extLst>
                <a:ext uri="{FF2B5EF4-FFF2-40B4-BE49-F238E27FC236}">
                  <a16:creationId xmlns:a16="http://schemas.microsoft.com/office/drawing/2014/main" id="{9C2D1294-EDAA-F92A-80F1-2CE3649212D9}"/>
                </a:ext>
              </a:extLst>
            </p:cNvPr>
            <p:cNvSpPr txBox="1"/>
            <p:nvPr/>
          </p:nvSpPr>
          <p:spPr>
            <a:xfrm>
              <a:off x="3331034" y="3495962"/>
              <a:ext cx="3028202" cy="1957996"/>
            </a:xfrm>
            <a:prstGeom prst="rect">
              <a:avLst/>
            </a:prstGeom>
            <a:solidFill>
              <a:srgbClr val="C2D3F0"/>
            </a:solidFill>
            <a:ln>
              <a:noFill/>
            </a:ln>
          </p:spPr>
          <p:txBody>
            <a:bodyPr wrap="square" rtlCol="0">
              <a:noAutofit/>
            </a:bodyPr>
            <a:lstStyle/>
            <a:p>
              <a:pPr algn="ctr"/>
              <a:endParaRPr kumimoji="1" lang="ja-JP" altLang="en-US" sz="2800"/>
            </a:p>
          </p:txBody>
        </p:sp>
        <p:sp>
          <p:nvSpPr>
            <p:cNvPr id="29" name="テキスト ボックス 28">
              <a:extLst>
                <a:ext uri="{FF2B5EF4-FFF2-40B4-BE49-F238E27FC236}">
                  <a16:creationId xmlns:a16="http://schemas.microsoft.com/office/drawing/2014/main" id="{F9EFEA38-6D97-113D-6558-96B258BFD83A}"/>
                </a:ext>
              </a:extLst>
            </p:cNvPr>
            <p:cNvSpPr txBox="1"/>
            <p:nvPr/>
          </p:nvSpPr>
          <p:spPr>
            <a:xfrm>
              <a:off x="4460296" y="4392068"/>
              <a:ext cx="5950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/>
                <a:t>∫</a:t>
              </a:r>
              <a:r>
                <a:rPr kumimoji="1" lang="en-US" altLang="ja-JP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dt</a:t>
              </a:r>
              <a:endParaRPr kumimoji="1" lang="ja-JP" altLang="en-US" i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0" name="直線矢印コネクタ 29">
              <a:extLst>
                <a:ext uri="{FF2B5EF4-FFF2-40B4-BE49-F238E27FC236}">
                  <a16:creationId xmlns:a16="http://schemas.microsoft.com/office/drawing/2014/main" id="{58251683-2929-0D5C-02F0-19E07FFAED29}"/>
                </a:ext>
              </a:extLst>
            </p:cNvPr>
            <p:cNvCxnSpPr>
              <a:cxnSpLocks/>
              <a:stCxn id="36" idx="0"/>
              <a:endCxn id="19" idx="2"/>
            </p:cNvCxnSpPr>
            <p:nvPr/>
          </p:nvCxnSpPr>
          <p:spPr>
            <a:xfrm flipH="1" flipV="1">
              <a:off x="4111205" y="4068504"/>
              <a:ext cx="2835" cy="979114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線矢印コネクタ 30">
              <a:extLst>
                <a:ext uri="{FF2B5EF4-FFF2-40B4-BE49-F238E27FC236}">
                  <a16:creationId xmlns:a16="http://schemas.microsoft.com/office/drawing/2014/main" id="{F6C76377-4A5A-C9BB-1EDD-F97A2D21CB45}"/>
                </a:ext>
              </a:extLst>
            </p:cNvPr>
            <p:cNvCxnSpPr>
              <a:cxnSpLocks/>
              <a:stCxn id="37" idx="0"/>
              <a:endCxn id="24" idx="2"/>
            </p:cNvCxnSpPr>
            <p:nvPr/>
          </p:nvCxnSpPr>
          <p:spPr>
            <a:xfrm flipV="1">
              <a:off x="5816434" y="4068504"/>
              <a:ext cx="116" cy="979114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テキスト ボックス 33">
              <a:extLst>
                <a:ext uri="{FF2B5EF4-FFF2-40B4-BE49-F238E27FC236}">
                  <a16:creationId xmlns:a16="http://schemas.microsoft.com/office/drawing/2014/main" id="{1C040AC9-FDF5-C007-BD5C-FE26EC9BD7D1}"/>
                </a:ext>
              </a:extLst>
            </p:cNvPr>
            <p:cNvSpPr txBox="1"/>
            <p:nvPr/>
          </p:nvSpPr>
          <p:spPr>
            <a:xfrm>
              <a:off x="7117186" y="5098481"/>
              <a:ext cx="34163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/>
                <a:t>機体座標での加速度と角加速度</a:t>
              </a:r>
            </a:p>
          </p:txBody>
        </p:sp>
        <p:sp>
          <p:nvSpPr>
            <p:cNvPr id="36" name="テキスト ボックス 35">
              <a:extLst>
                <a:ext uri="{FF2B5EF4-FFF2-40B4-BE49-F238E27FC236}">
                  <a16:creationId xmlns:a16="http://schemas.microsoft.com/office/drawing/2014/main" id="{4E1C88B5-42CE-7CCF-480D-B388E7BDE2F4}"/>
                </a:ext>
              </a:extLst>
            </p:cNvPr>
            <p:cNvSpPr txBox="1"/>
            <p:nvPr/>
          </p:nvSpPr>
          <p:spPr>
            <a:xfrm>
              <a:off x="3568858" y="5047618"/>
              <a:ext cx="10903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(u'</a:t>
              </a:r>
              <a:r>
                <a:rPr lang="en-US" altLang="ja-JP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, v', w'</a:t>
              </a:r>
              <a:r>
                <a:rPr kumimoji="1" lang="en-US" altLang="ja-JP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  <a:endParaRPr kumimoji="1" lang="ja-JP" altLang="en-US" i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7" name="テキスト ボックス 36">
              <a:extLst>
                <a:ext uri="{FF2B5EF4-FFF2-40B4-BE49-F238E27FC236}">
                  <a16:creationId xmlns:a16="http://schemas.microsoft.com/office/drawing/2014/main" id="{9090FB7F-1E66-0FBA-5115-8906BC26C3AF}"/>
                </a:ext>
              </a:extLst>
            </p:cNvPr>
            <p:cNvSpPr txBox="1"/>
            <p:nvPr/>
          </p:nvSpPr>
          <p:spPr>
            <a:xfrm>
              <a:off x="5296900" y="5047618"/>
              <a:ext cx="10390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(p'</a:t>
              </a:r>
              <a:r>
                <a:rPr lang="en-US" altLang="ja-JP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, q', r'</a:t>
              </a:r>
              <a:r>
                <a:rPr kumimoji="1" lang="en-US" altLang="ja-JP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  <a:endParaRPr kumimoji="1" lang="ja-JP" altLang="en-US" i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0" name="テキスト ボックス 39">
              <a:extLst>
                <a:ext uri="{FF2B5EF4-FFF2-40B4-BE49-F238E27FC236}">
                  <a16:creationId xmlns:a16="http://schemas.microsoft.com/office/drawing/2014/main" id="{DBBDBA22-8B21-3673-92A0-1645D8840AA2}"/>
                </a:ext>
              </a:extLst>
            </p:cNvPr>
            <p:cNvSpPr txBox="1"/>
            <p:nvPr/>
          </p:nvSpPr>
          <p:spPr>
            <a:xfrm>
              <a:off x="1291171" y="5077707"/>
              <a:ext cx="14574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/>
                <a:t>そのために</a:t>
              </a:r>
              <a:r>
                <a:rPr kumimoji="1" lang="en-US" altLang="ja-JP"/>
                <a:t>..</a:t>
              </a:r>
              <a:endParaRPr kumimoji="1" lang="ja-JP" altLang="en-US"/>
            </a:p>
          </p:txBody>
        </p:sp>
      </p:grpSp>
      <p:grpSp>
        <p:nvGrpSpPr>
          <p:cNvPr id="32" name="グループ化 31">
            <a:extLst>
              <a:ext uri="{FF2B5EF4-FFF2-40B4-BE49-F238E27FC236}">
                <a16:creationId xmlns:a16="http://schemas.microsoft.com/office/drawing/2014/main" id="{A6AAC8C8-C8DC-80E5-9D8F-44B7AC95D4D9}"/>
              </a:ext>
            </a:extLst>
          </p:cNvPr>
          <p:cNvGrpSpPr/>
          <p:nvPr/>
        </p:nvGrpSpPr>
        <p:grpSpPr>
          <a:xfrm>
            <a:off x="349767" y="5416950"/>
            <a:ext cx="9890818" cy="1389577"/>
            <a:chOff x="349767" y="5416950"/>
            <a:chExt cx="9890818" cy="1389577"/>
          </a:xfrm>
        </p:grpSpPr>
        <p:sp>
          <p:nvSpPr>
            <p:cNvPr id="50" name="正方形/長方形 49">
              <a:extLst>
                <a:ext uri="{FF2B5EF4-FFF2-40B4-BE49-F238E27FC236}">
                  <a16:creationId xmlns:a16="http://schemas.microsoft.com/office/drawing/2014/main" id="{FEFA105D-35A6-0A61-F525-9081C128BD95}"/>
                </a:ext>
              </a:extLst>
            </p:cNvPr>
            <p:cNvSpPr/>
            <p:nvPr/>
          </p:nvSpPr>
          <p:spPr>
            <a:xfrm>
              <a:off x="3394364" y="6059185"/>
              <a:ext cx="2964872" cy="701841"/>
            </a:xfrm>
            <a:prstGeom prst="rect">
              <a:avLst/>
            </a:prstGeom>
            <a:solidFill>
              <a:srgbClr val="D0E0E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41" name="直線矢印コネクタ 40">
              <a:extLst>
                <a:ext uri="{FF2B5EF4-FFF2-40B4-BE49-F238E27FC236}">
                  <a16:creationId xmlns:a16="http://schemas.microsoft.com/office/drawing/2014/main" id="{EE745027-34BB-85F1-498C-CF363B4F1684}"/>
                </a:ext>
              </a:extLst>
            </p:cNvPr>
            <p:cNvCxnSpPr>
              <a:cxnSpLocks/>
              <a:endCxn id="36" idx="2"/>
            </p:cNvCxnSpPr>
            <p:nvPr/>
          </p:nvCxnSpPr>
          <p:spPr>
            <a:xfrm flipV="1">
              <a:off x="4105743" y="5416950"/>
              <a:ext cx="8297" cy="64223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テキスト ボックス 43">
              <a:extLst>
                <a:ext uri="{FF2B5EF4-FFF2-40B4-BE49-F238E27FC236}">
                  <a16:creationId xmlns:a16="http://schemas.microsoft.com/office/drawing/2014/main" id="{E997C2EE-610B-ECB1-2AB2-493D0A2C430B}"/>
                </a:ext>
              </a:extLst>
            </p:cNvPr>
            <p:cNvSpPr txBox="1"/>
            <p:nvPr/>
          </p:nvSpPr>
          <p:spPr>
            <a:xfrm>
              <a:off x="3782576" y="6243851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T</a:t>
              </a:r>
              <a:endParaRPr kumimoji="1" lang="ja-JP" altLang="en-US" i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45" name="直線矢印コネクタ 44">
              <a:extLst>
                <a:ext uri="{FF2B5EF4-FFF2-40B4-BE49-F238E27FC236}">
                  <a16:creationId xmlns:a16="http://schemas.microsoft.com/office/drawing/2014/main" id="{4122BE8F-ED80-B44E-2B9C-4A3493166DE1}"/>
                </a:ext>
              </a:extLst>
            </p:cNvPr>
            <p:cNvCxnSpPr>
              <a:cxnSpLocks/>
              <a:endCxn id="37" idx="2"/>
            </p:cNvCxnSpPr>
            <p:nvPr/>
          </p:nvCxnSpPr>
          <p:spPr>
            <a:xfrm flipV="1">
              <a:off x="5816434" y="5416950"/>
              <a:ext cx="0" cy="64223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テキスト ボックス 47">
              <a:extLst>
                <a:ext uri="{FF2B5EF4-FFF2-40B4-BE49-F238E27FC236}">
                  <a16:creationId xmlns:a16="http://schemas.microsoft.com/office/drawing/2014/main" id="{E077EAD4-B0CE-129B-77F1-53086C000D38}"/>
                </a:ext>
              </a:extLst>
            </p:cNvPr>
            <p:cNvSpPr txBox="1"/>
            <p:nvPr/>
          </p:nvSpPr>
          <p:spPr>
            <a:xfrm>
              <a:off x="5662191" y="6211398"/>
              <a:ext cx="2680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τ</a:t>
              </a:r>
              <a:endParaRPr kumimoji="1" lang="ja-JP" altLang="en-US" i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1" name="テキスト ボックス 50">
              <a:extLst>
                <a:ext uri="{FF2B5EF4-FFF2-40B4-BE49-F238E27FC236}">
                  <a16:creationId xmlns:a16="http://schemas.microsoft.com/office/drawing/2014/main" id="{77F65D04-DD78-E4F2-7607-93444B5549EE}"/>
                </a:ext>
              </a:extLst>
            </p:cNvPr>
            <p:cNvSpPr txBox="1"/>
            <p:nvPr/>
          </p:nvSpPr>
          <p:spPr>
            <a:xfrm>
              <a:off x="7157690" y="6211398"/>
              <a:ext cx="30828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/>
                <a:t>4</a:t>
              </a:r>
              <a:r>
                <a:rPr kumimoji="1" lang="ja-JP" altLang="en-US"/>
                <a:t>ロータによる推力とトルク</a:t>
              </a:r>
            </a:p>
          </p:txBody>
        </p:sp>
        <p:cxnSp>
          <p:nvCxnSpPr>
            <p:cNvPr id="52" name="直線矢印コネクタ 51">
              <a:extLst>
                <a:ext uri="{FF2B5EF4-FFF2-40B4-BE49-F238E27FC236}">
                  <a16:creationId xmlns:a16="http://schemas.microsoft.com/office/drawing/2014/main" id="{53F3E24B-E29F-79B9-FFF3-7292B454CE2D}"/>
                </a:ext>
              </a:extLst>
            </p:cNvPr>
            <p:cNvCxnSpPr>
              <a:cxnSpLocks/>
              <a:endCxn id="50" idx="1"/>
            </p:cNvCxnSpPr>
            <p:nvPr/>
          </p:nvCxnSpPr>
          <p:spPr>
            <a:xfrm flipV="1">
              <a:off x="838200" y="6410106"/>
              <a:ext cx="2556164" cy="1841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テキスト ボックス 54">
              <a:extLst>
                <a:ext uri="{FF2B5EF4-FFF2-40B4-BE49-F238E27FC236}">
                  <a16:creationId xmlns:a16="http://schemas.microsoft.com/office/drawing/2014/main" id="{21B726F6-113A-3557-770A-845124F8440B}"/>
                </a:ext>
              </a:extLst>
            </p:cNvPr>
            <p:cNvSpPr txBox="1"/>
            <p:nvPr/>
          </p:nvSpPr>
          <p:spPr>
            <a:xfrm>
              <a:off x="429948" y="6040773"/>
              <a:ext cx="1569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/>
                <a:t>コントロール</a:t>
              </a:r>
            </a:p>
          </p:txBody>
        </p:sp>
        <p:sp>
          <p:nvSpPr>
            <p:cNvPr id="56" name="テキスト ボックス 55">
              <a:extLst>
                <a:ext uri="{FF2B5EF4-FFF2-40B4-BE49-F238E27FC236}">
                  <a16:creationId xmlns:a16="http://schemas.microsoft.com/office/drawing/2014/main" id="{AE11A77F-7009-7E05-BDC2-4F41EE690A5E}"/>
                </a:ext>
              </a:extLst>
            </p:cNvPr>
            <p:cNvSpPr txBox="1"/>
            <p:nvPr/>
          </p:nvSpPr>
          <p:spPr>
            <a:xfrm>
              <a:off x="349767" y="6437195"/>
              <a:ext cx="14798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(c</a:t>
              </a:r>
              <a:r>
                <a:rPr kumimoji="1" lang="en-US" altLang="ja-JP" i="1" baseline="-2500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r>
                <a:rPr kumimoji="1" lang="en-US" altLang="ja-JP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, c</a:t>
              </a:r>
              <a:r>
                <a:rPr kumimoji="1" lang="en-US" altLang="ja-JP" i="1" baseline="-2500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r>
                <a:rPr kumimoji="1" lang="en-US" altLang="ja-JP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, c</a:t>
              </a:r>
              <a:r>
                <a:rPr kumimoji="1" lang="en-US" altLang="ja-JP" i="1" baseline="-25000"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r>
                <a:rPr kumimoji="1" lang="en-US" altLang="ja-JP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, c</a:t>
              </a:r>
              <a:r>
                <a:rPr kumimoji="1" lang="en-US" altLang="ja-JP" i="1" baseline="-25000"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r>
                <a:rPr lang="en-US" altLang="ja-JP" i="1" baseline="-2500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kumimoji="1" lang="en-US" altLang="ja-JP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  <a:endParaRPr kumimoji="1" lang="ja-JP" altLang="en-US" i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0" name="テキスト ボックス 59">
              <a:extLst>
                <a:ext uri="{FF2B5EF4-FFF2-40B4-BE49-F238E27FC236}">
                  <a16:creationId xmlns:a16="http://schemas.microsoft.com/office/drawing/2014/main" id="{68A83B51-2D46-C05E-F9AD-DAE34FB67BF3}"/>
                </a:ext>
              </a:extLst>
            </p:cNvPr>
            <p:cNvSpPr txBox="1"/>
            <p:nvPr/>
          </p:nvSpPr>
          <p:spPr>
            <a:xfrm>
              <a:off x="4294905" y="5611099"/>
              <a:ext cx="11897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/>
                <a:t>dynamics</a:t>
              </a:r>
              <a:endParaRPr kumimoji="1" lang="ja-JP" altLang="en-US"/>
            </a:p>
          </p:txBody>
        </p:sp>
      </p:grpSp>
      <p:grpSp>
        <p:nvGrpSpPr>
          <p:cNvPr id="42" name="グループ化 41">
            <a:extLst>
              <a:ext uri="{FF2B5EF4-FFF2-40B4-BE49-F238E27FC236}">
                <a16:creationId xmlns:a16="http://schemas.microsoft.com/office/drawing/2014/main" id="{B891D90C-6A0A-F65F-301A-E080BA5AC3DA}"/>
              </a:ext>
            </a:extLst>
          </p:cNvPr>
          <p:cNvGrpSpPr/>
          <p:nvPr/>
        </p:nvGrpSpPr>
        <p:grpSpPr>
          <a:xfrm>
            <a:off x="1249611" y="2793885"/>
            <a:ext cx="8770862" cy="1486880"/>
            <a:chOff x="1249611" y="2793885"/>
            <a:chExt cx="8770862" cy="1486880"/>
          </a:xfrm>
        </p:grpSpPr>
        <p:cxnSp>
          <p:nvCxnSpPr>
            <p:cNvPr id="21" name="直線矢印コネクタ 20">
              <a:extLst>
                <a:ext uri="{FF2B5EF4-FFF2-40B4-BE49-F238E27FC236}">
                  <a16:creationId xmlns:a16="http://schemas.microsoft.com/office/drawing/2014/main" id="{9A30FFB6-9B27-F48D-8AA1-A643B214B169}"/>
                </a:ext>
              </a:extLst>
            </p:cNvPr>
            <p:cNvCxnSpPr>
              <a:cxnSpLocks/>
              <a:stCxn id="19" idx="0"/>
              <a:endCxn id="6" idx="2"/>
            </p:cNvCxnSpPr>
            <p:nvPr/>
          </p:nvCxnSpPr>
          <p:spPr>
            <a:xfrm flipH="1" flipV="1">
              <a:off x="4109919" y="2793885"/>
              <a:ext cx="1286" cy="905287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線矢印コネクタ 24">
              <a:extLst>
                <a:ext uri="{FF2B5EF4-FFF2-40B4-BE49-F238E27FC236}">
                  <a16:creationId xmlns:a16="http://schemas.microsoft.com/office/drawing/2014/main" id="{ABF4823A-0767-4CDA-FA42-988C029AD3A8}"/>
                </a:ext>
              </a:extLst>
            </p:cNvPr>
            <p:cNvCxnSpPr>
              <a:cxnSpLocks/>
              <a:stCxn id="24" idx="0"/>
              <a:endCxn id="7" idx="2"/>
            </p:cNvCxnSpPr>
            <p:nvPr/>
          </p:nvCxnSpPr>
          <p:spPr>
            <a:xfrm flipH="1" flipV="1">
              <a:off x="5794136" y="2793885"/>
              <a:ext cx="22414" cy="905287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テキスト ボックス 27">
              <a:extLst>
                <a:ext uri="{FF2B5EF4-FFF2-40B4-BE49-F238E27FC236}">
                  <a16:creationId xmlns:a16="http://schemas.microsoft.com/office/drawing/2014/main" id="{9F7DEBBA-42FA-1F7C-C5EF-5C737D3518F3}"/>
                </a:ext>
              </a:extLst>
            </p:cNvPr>
            <p:cNvSpPr txBox="1"/>
            <p:nvPr/>
          </p:nvSpPr>
          <p:spPr>
            <a:xfrm>
              <a:off x="4084545" y="3020417"/>
              <a:ext cx="17572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/>
                <a:t>transformation</a:t>
              </a:r>
              <a:endParaRPr kumimoji="1" lang="ja-JP" altLang="en-US"/>
            </a:p>
          </p:txBody>
        </p:sp>
        <p:grpSp>
          <p:nvGrpSpPr>
            <p:cNvPr id="26" name="グループ化 25">
              <a:extLst>
                <a:ext uri="{FF2B5EF4-FFF2-40B4-BE49-F238E27FC236}">
                  <a16:creationId xmlns:a16="http://schemas.microsoft.com/office/drawing/2014/main" id="{B98B8A8E-2D1A-835F-3BED-10B4826942BC}"/>
                </a:ext>
              </a:extLst>
            </p:cNvPr>
            <p:cNvGrpSpPr/>
            <p:nvPr/>
          </p:nvGrpSpPr>
          <p:grpSpPr>
            <a:xfrm>
              <a:off x="1249611" y="3602182"/>
              <a:ext cx="8770862" cy="678583"/>
              <a:chOff x="1249611" y="3602182"/>
              <a:chExt cx="8770862" cy="678583"/>
            </a:xfrm>
          </p:grpSpPr>
          <p:sp>
            <p:nvSpPr>
              <p:cNvPr id="17" name="テキスト ボックス 16">
                <a:extLst>
                  <a:ext uri="{FF2B5EF4-FFF2-40B4-BE49-F238E27FC236}">
                    <a16:creationId xmlns:a16="http://schemas.microsoft.com/office/drawing/2014/main" id="{93DB2F4C-F379-41DF-D1C7-B3EBD8155037}"/>
                  </a:ext>
                </a:extLst>
              </p:cNvPr>
              <p:cNvSpPr txBox="1"/>
              <p:nvPr/>
            </p:nvSpPr>
            <p:spPr>
              <a:xfrm>
                <a:off x="1249611" y="3761517"/>
                <a:ext cx="14574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/>
                  <a:t>そのために</a:t>
                </a:r>
                <a:r>
                  <a:rPr kumimoji="1" lang="en-US" altLang="ja-JP"/>
                  <a:t>..</a:t>
                </a:r>
                <a:endParaRPr kumimoji="1" lang="ja-JP" altLang="en-US"/>
              </a:p>
            </p:txBody>
          </p:sp>
          <p:sp>
            <p:nvSpPr>
              <p:cNvPr id="18" name="テキスト ボックス 17">
                <a:extLst>
                  <a:ext uri="{FF2B5EF4-FFF2-40B4-BE49-F238E27FC236}">
                    <a16:creationId xmlns:a16="http://schemas.microsoft.com/office/drawing/2014/main" id="{A5C8FB93-218A-CE56-45EC-72E43B5D97EB}"/>
                  </a:ext>
                </a:extLst>
              </p:cNvPr>
              <p:cNvSpPr txBox="1"/>
              <p:nvPr/>
            </p:nvSpPr>
            <p:spPr>
              <a:xfrm>
                <a:off x="7065818" y="3761517"/>
                <a:ext cx="295465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/>
                  <a:t>機体座標での速度と角速度</a:t>
                </a:r>
              </a:p>
            </p:txBody>
          </p:sp>
          <p:sp>
            <p:nvSpPr>
              <p:cNvPr id="19" name="テキスト ボックス 18">
                <a:extLst>
                  <a:ext uri="{FF2B5EF4-FFF2-40B4-BE49-F238E27FC236}">
                    <a16:creationId xmlns:a16="http://schemas.microsoft.com/office/drawing/2014/main" id="{9FE9C9D6-1AD0-FCE7-6D97-9F3C1DB9B9CF}"/>
                  </a:ext>
                </a:extLst>
              </p:cNvPr>
              <p:cNvSpPr txBox="1"/>
              <p:nvPr/>
            </p:nvSpPr>
            <p:spPr>
              <a:xfrm>
                <a:off x="3629887" y="3699172"/>
                <a:ext cx="9626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i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(u</a:t>
                </a:r>
                <a:r>
                  <a:rPr lang="en-US" altLang="ja-JP" i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v, w</a:t>
                </a:r>
                <a:r>
                  <a:rPr lang="en-US" altLang="ja-JP" i="1" baseline="-250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ja-JP" i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endParaRPr kumimoji="1" lang="ja-JP" altLang="en-US" i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" name="テキスト ボックス 23">
                <a:extLst>
                  <a:ext uri="{FF2B5EF4-FFF2-40B4-BE49-F238E27FC236}">
                    <a16:creationId xmlns:a16="http://schemas.microsoft.com/office/drawing/2014/main" id="{A838DDE8-7894-8C73-CCDC-95EBB538698C}"/>
                  </a:ext>
                </a:extLst>
              </p:cNvPr>
              <p:cNvSpPr txBox="1"/>
              <p:nvPr/>
            </p:nvSpPr>
            <p:spPr>
              <a:xfrm>
                <a:off x="5352320" y="3699172"/>
                <a:ext cx="9284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i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(p</a:t>
                </a:r>
                <a:r>
                  <a:rPr lang="en-US" altLang="ja-JP" i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q, r</a:t>
                </a:r>
                <a:r>
                  <a:rPr lang="en-US" altLang="ja-JP" i="1" baseline="-250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ja-JP" i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endParaRPr kumimoji="1" lang="ja-JP" altLang="en-US" i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1" name="正方形/長方形 60">
                <a:extLst>
                  <a:ext uri="{FF2B5EF4-FFF2-40B4-BE49-F238E27FC236}">
                    <a16:creationId xmlns:a16="http://schemas.microsoft.com/office/drawing/2014/main" id="{FDCA7086-2C82-A804-FAE3-0F173C5C06B3}"/>
                  </a:ext>
                </a:extLst>
              </p:cNvPr>
              <p:cNvSpPr/>
              <p:nvPr/>
            </p:nvSpPr>
            <p:spPr>
              <a:xfrm>
                <a:off x="3568858" y="3602182"/>
                <a:ext cx="2707257" cy="678583"/>
              </a:xfrm>
              <a:prstGeom prst="rect">
                <a:avLst/>
              </a:prstGeom>
              <a:noFill/>
              <a:ln>
                <a:prstDash val="sys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9EC2D19F-518C-C9EF-4374-4409CFA2757C}"/>
              </a:ext>
            </a:extLst>
          </p:cNvPr>
          <p:cNvSpPr txBox="1"/>
          <p:nvPr/>
        </p:nvSpPr>
        <p:spPr>
          <a:xfrm>
            <a:off x="8434769" y="106653"/>
            <a:ext cx="3633072" cy="586248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wrap="square" rtlCol="0">
            <a:noAutofit/>
          </a:bodyPr>
          <a:lstStyle/>
          <a:p>
            <a:r>
              <a:rPr kumimoji="1" lang="en-US" altLang="ja-JP" sz="1100"/>
              <a:t>Note: 4</a:t>
            </a:r>
            <a:r>
              <a:rPr kumimoji="1" lang="ja-JP" altLang="en-US" sz="1100"/>
              <a:t>入力</a:t>
            </a:r>
            <a:r>
              <a:rPr kumimoji="1" lang="en-US" altLang="ja-JP" sz="1100"/>
              <a:t>6</a:t>
            </a:r>
            <a:r>
              <a:rPr kumimoji="1" lang="ja-JP" altLang="en-US" sz="1100"/>
              <a:t>自由度なので，全部自由にはならない．</a:t>
            </a:r>
            <a:endParaRPr kumimoji="1" lang="en-US" altLang="ja-JP" sz="1100"/>
          </a:p>
          <a:p>
            <a:r>
              <a:rPr lang="ja-JP" altLang="en-US" sz="1100"/>
              <a:t>例：ヨー角は高度を下げずに変えられるが，ピッチ角を変えると高度が一旦下がる．</a:t>
            </a:r>
            <a:endParaRPr kumimoji="1" lang="ja-JP" altLang="en-US" sz="1100"/>
          </a:p>
        </p:txBody>
      </p:sp>
    </p:spTree>
    <p:extLst>
      <p:ext uri="{BB962C8B-B14F-4D97-AF65-F5344CB8AC3E}">
        <p14:creationId xmlns:p14="http://schemas.microsoft.com/office/powerpoint/2010/main" val="2395901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BF793D23-77A4-0453-8470-AF76D0B347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グループ化 38">
            <a:extLst>
              <a:ext uri="{FF2B5EF4-FFF2-40B4-BE49-F238E27FC236}">
                <a16:creationId xmlns:a16="http://schemas.microsoft.com/office/drawing/2014/main" id="{4E690373-1E3A-7C0F-A838-7674ED5DA109}"/>
              </a:ext>
            </a:extLst>
          </p:cNvPr>
          <p:cNvGrpSpPr/>
          <p:nvPr/>
        </p:nvGrpSpPr>
        <p:grpSpPr>
          <a:xfrm>
            <a:off x="1249611" y="1150065"/>
            <a:ext cx="8346067" cy="1754658"/>
            <a:chOff x="1249611" y="1150065"/>
            <a:chExt cx="8346067" cy="1754658"/>
          </a:xfrm>
        </p:grpSpPr>
        <p:sp>
          <p:nvSpPr>
            <p:cNvPr id="59" name="テキスト ボックス 58">
              <a:extLst>
                <a:ext uri="{FF2B5EF4-FFF2-40B4-BE49-F238E27FC236}">
                  <a16:creationId xmlns:a16="http://schemas.microsoft.com/office/drawing/2014/main" id="{35D6CE26-2AE0-1914-4077-874927EDA69C}"/>
                </a:ext>
              </a:extLst>
            </p:cNvPr>
            <p:cNvSpPr txBox="1"/>
            <p:nvPr/>
          </p:nvSpPr>
          <p:spPr>
            <a:xfrm>
              <a:off x="3331029" y="1150065"/>
              <a:ext cx="3028202" cy="1754658"/>
            </a:xfrm>
            <a:prstGeom prst="rect">
              <a:avLst/>
            </a:prstGeom>
            <a:solidFill>
              <a:srgbClr val="F2DCC5"/>
            </a:solidFill>
            <a:ln>
              <a:noFill/>
            </a:ln>
          </p:spPr>
          <p:txBody>
            <a:bodyPr wrap="square" rtlCol="0">
              <a:noAutofit/>
            </a:bodyPr>
            <a:lstStyle/>
            <a:p>
              <a:pPr algn="ctr"/>
              <a:endParaRPr kumimoji="1" lang="ja-JP" altLang="en-US" sz="2800"/>
            </a:p>
          </p:txBody>
        </p:sp>
        <p:sp>
          <p:nvSpPr>
            <p:cNvPr id="8" name="テキスト ボックス 7">
              <a:extLst>
                <a:ext uri="{FF2B5EF4-FFF2-40B4-BE49-F238E27FC236}">
                  <a16:creationId xmlns:a16="http://schemas.microsoft.com/office/drawing/2014/main" id="{3AD269D8-FCC9-BF69-5E14-28116F711256}"/>
                </a:ext>
              </a:extLst>
            </p:cNvPr>
            <p:cNvSpPr txBox="1"/>
            <p:nvPr/>
          </p:nvSpPr>
          <p:spPr>
            <a:xfrm>
              <a:off x="4460296" y="1801088"/>
              <a:ext cx="5950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/>
                <a:t>∫</a:t>
              </a:r>
              <a:r>
                <a:rPr kumimoji="1" lang="en-US" altLang="ja-JP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dt</a:t>
              </a:r>
              <a:endParaRPr kumimoji="1" lang="ja-JP" altLang="en-US" i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23" name="グループ化 22">
              <a:extLst>
                <a:ext uri="{FF2B5EF4-FFF2-40B4-BE49-F238E27FC236}">
                  <a16:creationId xmlns:a16="http://schemas.microsoft.com/office/drawing/2014/main" id="{FC23C1DD-DAAE-2ED1-435C-4F41E77D7BFD}"/>
                </a:ext>
              </a:extLst>
            </p:cNvPr>
            <p:cNvGrpSpPr/>
            <p:nvPr/>
          </p:nvGrpSpPr>
          <p:grpSpPr>
            <a:xfrm>
              <a:off x="1249611" y="2424553"/>
              <a:ext cx="8346067" cy="369332"/>
              <a:chOff x="1249611" y="2424553"/>
              <a:chExt cx="8346067" cy="369332"/>
            </a:xfrm>
          </p:grpSpPr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8274C851-3A75-5C15-E35D-EA38012883B2}"/>
                  </a:ext>
                </a:extLst>
              </p:cNvPr>
              <p:cNvSpPr txBox="1"/>
              <p:nvPr/>
            </p:nvSpPr>
            <p:spPr>
              <a:xfrm>
                <a:off x="3519052" y="2424553"/>
                <a:ext cx="118173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i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(u</a:t>
                </a:r>
                <a:r>
                  <a:rPr kumimoji="1" lang="en-US" altLang="ja-JP" i="1" baseline="-250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</a:t>
                </a:r>
                <a:r>
                  <a:rPr lang="en-US" altLang="ja-JP" i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v</a:t>
                </a:r>
                <a:r>
                  <a:rPr lang="en-US" altLang="ja-JP" i="1" baseline="-250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</a:t>
                </a:r>
                <a:r>
                  <a:rPr lang="en-US" altLang="ja-JP" i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w</a:t>
                </a:r>
                <a:r>
                  <a:rPr lang="en-US" altLang="ja-JP" i="1" baseline="-250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 </a:t>
                </a:r>
                <a:r>
                  <a:rPr kumimoji="1" lang="en-US" altLang="ja-JP" i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endParaRPr kumimoji="1" lang="ja-JP" altLang="en-US" i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434FFA77-C434-4C4F-EEF3-7F966B15CF4C}"/>
                  </a:ext>
                </a:extLst>
              </p:cNvPr>
              <p:cNvSpPr txBox="1"/>
              <p:nvPr/>
            </p:nvSpPr>
            <p:spPr>
              <a:xfrm>
                <a:off x="5242542" y="2424553"/>
                <a:ext cx="110318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i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(φ', θ', ψ')</a:t>
                </a:r>
                <a:endParaRPr kumimoji="1" lang="ja-JP" altLang="en-US" i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4CB1F5C2-2908-D42C-BCBA-FA7AEA6AA466}"/>
                  </a:ext>
                </a:extLst>
              </p:cNvPr>
              <p:cNvSpPr txBox="1"/>
              <p:nvPr/>
            </p:nvSpPr>
            <p:spPr>
              <a:xfrm>
                <a:off x="7065818" y="2424553"/>
                <a:ext cx="25298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/>
                  <a:t>Change rates of these</a:t>
                </a:r>
                <a:endParaRPr kumimoji="1" lang="ja-JP" altLang="en-US"/>
              </a:p>
            </p:txBody>
          </p:sp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35FD44BD-13D8-2459-70E1-83274C4D7680}"/>
                  </a:ext>
                </a:extLst>
              </p:cNvPr>
              <p:cNvSpPr txBox="1"/>
              <p:nvPr/>
            </p:nvSpPr>
            <p:spPr>
              <a:xfrm>
                <a:off x="1249611" y="2424553"/>
                <a:ext cx="13612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/>
                  <a:t>We need ...</a:t>
                </a:r>
                <a:endParaRPr kumimoji="1" lang="ja-JP" altLang="en-US"/>
              </a:p>
            </p:txBody>
          </p:sp>
        </p:grpSp>
        <p:cxnSp>
          <p:nvCxnSpPr>
            <p:cNvPr id="11" name="直線矢印コネクタ 10">
              <a:extLst>
                <a:ext uri="{FF2B5EF4-FFF2-40B4-BE49-F238E27FC236}">
                  <a16:creationId xmlns:a16="http://schemas.microsoft.com/office/drawing/2014/main" id="{DF5BC495-BC27-D928-544B-123714CF63E2}"/>
                </a:ext>
              </a:extLst>
            </p:cNvPr>
            <p:cNvCxnSpPr>
              <a:cxnSpLocks/>
              <a:stCxn id="6" idx="0"/>
              <a:endCxn id="3" idx="2"/>
            </p:cNvCxnSpPr>
            <p:nvPr/>
          </p:nvCxnSpPr>
          <p:spPr>
            <a:xfrm flipH="1" flipV="1">
              <a:off x="4105743" y="1463849"/>
              <a:ext cx="4176" cy="960704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線矢印コネクタ 13">
              <a:extLst>
                <a:ext uri="{FF2B5EF4-FFF2-40B4-BE49-F238E27FC236}">
                  <a16:creationId xmlns:a16="http://schemas.microsoft.com/office/drawing/2014/main" id="{43ACE149-6374-504C-60E0-6B7F586075EB}"/>
                </a:ext>
              </a:extLst>
            </p:cNvPr>
            <p:cNvCxnSpPr>
              <a:cxnSpLocks/>
              <a:stCxn id="7" idx="0"/>
              <a:endCxn id="4" idx="2"/>
            </p:cNvCxnSpPr>
            <p:nvPr/>
          </p:nvCxnSpPr>
          <p:spPr>
            <a:xfrm flipH="1" flipV="1">
              <a:off x="5787039" y="1463849"/>
              <a:ext cx="7097" cy="960704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グループ化 12">
            <a:extLst>
              <a:ext uri="{FF2B5EF4-FFF2-40B4-BE49-F238E27FC236}">
                <a16:creationId xmlns:a16="http://schemas.microsoft.com/office/drawing/2014/main" id="{34BA27A9-1530-DD09-7026-FAAE94C88D87}"/>
              </a:ext>
            </a:extLst>
          </p:cNvPr>
          <p:cNvGrpSpPr/>
          <p:nvPr/>
        </p:nvGrpSpPr>
        <p:grpSpPr>
          <a:xfrm>
            <a:off x="1249611" y="1094517"/>
            <a:ext cx="8807732" cy="660186"/>
            <a:chOff x="1249611" y="1094517"/>
            <a:chExt cx="8807732" cy="660186"/>
          </a:xfrm>
        </p:grpSpPr>
        <p:sp>
          <p:nvSpPr>
            <p:cNvPr id="2" name="テキスト ボックス 1">
              <a:extLst>
                <a:ext uri="{FF2B5EF4-FFF2-40B4-BE49-F238E27FC236}">
                  <a16:creationId xmlns:a16="http://schemas.microsoft.com/office/drawing/2014/main" id="{52C491D8-F933-4671-C18D-07DACD9219E9}"/>
                </a:ext>
              </a:extLst>
            </p:cNvPr>
            <p:cNvSpPr txBox="1"/>
            <p:nvPr/>
          </p:nvSpPr>
          <p:spPr>
            <a:xfrm>
              <a:off x="1249611" y="1108372"/>
              <a:ext cx="11063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/>
                <a:t>To get ...</a:t>
              </a:r>
              <a:endParaRPr kumimoji="1" lang="ja-JP" altLang="en-US"/>
            </a:p>
          </p:txBody>
        </p:sp>
        <p:sp>
          <p:nvSpPr>
            <p:cNvPr id="3" name="テキスト ボックス 2">
              <a:extLst>
                <a:ext uri="{FF2B5EF4-FFF2-40B4-BE49-F238E27FC236}">
                  <a16:creationId xmlns:a16="http://schemas.microsoft.com/office/drawing/2014/main" id="{D56C69D1-A0F2-FF8B-0B65-47C177A42F0E}"/>
                </a:ext>
              </a:extLst>
            </p:cNvPr>
            <p:cNvSpPr txBox="1"/>
            <p:nvPr/>
          </p:nvSpPr>
          <p:spPr>
            <a:xfrm>
              <a:off x="3671457" y="1094517"/>
              <a:ext cx="8685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(x</a:t>
              </a:r>
              <a:r>
                <a:rPr lang="en-US" altLang="ja-JP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, </a:t>
              </a:r>
              <a:r>
                <a:rPr kumimoji="1" lang="en-US" altLang="ja-JP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  <a:r>
                <a:rPr lang="en-US" altLang="ja-JP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, </a:t>
              </a:r>
              <a:r>
                <a:rPr kumimoji="1" lang="en-US" altLang="ja-JP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z)</a:t>
              </a:r>
              <a:endParaRPr kumimoji="1" lang="ja-JP" altLang="en-US" i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" name="テキスト ボックス 3">
              <a:extLst>
                <a:ext uri="{FF2B5EF4-FFF2-40B4-BE49-F238E27FC236}">
                  <a16:creationId xmlns:a16="http://schemas.microsoft.com/office/drawing/2014/main" id="{C92BB0BA-EB25-155C-A545-980BBD33D50A}"/>
                </a:ext>
              </a:extLst>
            </p:cNvPr>
            <p:cNvSpPr txBox="1"/>
            <p:nvPr/>
          </p:nvSpPr>
          <p:spPr>
            <a:xfrm>
              <a:off x="5297962" y="1094517"/>
              <a:ext cx="9781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(φ, θ, ψ)</a:t>
              </a:r>
              <a:endParaRPr kumimoji="1" lang="ja-JP" altLang="en-US" i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" name="テキスト ボックス 4">
              <a:extLst>
                <a:ext uri="{FF2B5EF4-FFF2-40B4-BE49-F238E27FC236}">
                  <a16:creationId xmlns:a16="http://schemas.microsoft.com/office/drawing/2014/main" id="{A2348516-9882-AF52-E357-C45216DF9800}"/>
                </a:ext>
              </a:extLst>
            </p:cNvPr>
            <p:cNvSpPr txBox="1"/>
            <p:nvPr/>
          </p:nvSpPr>
          <p:spPr>
            <a:xfrm>
              <a:off x="7065818" y="1108372"/>
              <a:ext cx="299152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/>
                <a:t>Body position and attitude</a:t>
              </a:r>
            </a:p>
            <a:p>
              <a:r>
                <a:rPr kumimoji="1" lang="en-US" altLang="ja-JP"/>
                <a:t>in fixed ground frame</a:t>
              </a:r>
              <a:endParaRPr kumimoji="1" lang="ja-JP" altLang="en-US"/>
            </a:p>
          </p:txBody>
        </p:sp>
      </p:grpSp>
      <p:sp>
        <p:nvSpPr>
          <p:cNvPr id="35" name="タイトル 1">
            <a:extLst>
              <a:ext uri="{FF2B5EF4-FFF2-40B4-BE49-F238E27FC236}">
                <a16:creationId xmlns:a16="http://schemas.microsoft.com/office/drawing/2014/main" id="{2063035A-13F3-8D4A-9CDF-9C7B605F4AEF}"/>
              </a:ext>
            </a:extLst>
          </p:cNvPr>
          <p:cNvSpPr txBox="1">
            <a:spLocks/>
          </p:cNvSpPr>
          <p:nvPr/>
        </p:nvSpPr>
        <p:spPr>
          <a:xfrm>
            <a:off x="3238300" y="46533"/>
            <a:ext cx="3368372" cy="64627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/>
              <a:t>Plant Model</a:t>
            </a:r>
            <a:endParaRPr lang="ja-JP" altLang="en-US"/>
          </a:p>
        </p:txBody>
      </p:sp>
      <p:grpSp>
        <p:nvGrpSpPr>
          <p:cNvPr id="43" name="グループ化 42">
            <a:extLst>
              <a:ext uri="{FF2B5EF4-FFF2-40B4-BE49-F238E27FC236}">
                <a16:creationId xmlns:a16="http://schemas.microsoft.com/office/drawing/2014/main" id="{E88B4E35-5B70-9DA5-40A6-5D66B2A2DFBD}"/>
              </a:ext>
            </a:extLst>
          </p:cNvPr>
          <p:cNvGrpSpPr/>
          <p:nvPr/>
        </p:nvGrpSpPr>
        <p:grpSpPr>
          <a:xfrm>
            <a:off x="1291171" y="3495962"/>
            <a:ext cx="8835172" cy="1971851"/>
            <a:chOff x="1291171" y="3495962"/>
            <a:chExt cx="8835172" cy="1971851"/>
          </a:xfrm>
        </p:grpSpPr>
        <p:sp>
          <p:nvSpPr>
            <p:cNvPr id="58" name="テキスト ボックス 57">
              <a:extLst>
                <a:ext uri="{FF2B5EF4-FFF2-40B4-BE49-F238E27FC236}">
                  <a16:creationId xmlns:a16="http://schemas.microsoft.com/office/drawing/2014/main" id="{75F75BD7-C6DA-15C5-5856-499A6F1F2326}"/>
                </a:ext>
              </a:extLst>
            </p:cNvPr>
            <p:cNvSpPr txBox="1"/>
            <p:nvPr/>
          </p:nvSpPr>
          <p:spPr>
            <a:xfrm>
              <a:off x="3331034" y="3495962"/>
              <a:ext cx="3028202" cy="1957996"/>
            </a:xfrm>
            <a:prstGeom prst="rect">
              <a:avLst/>
            </a:prstGeom>
            <a:solidFill>
              <a:srgbClr val="C2D3F0"/>
            </a:solidFill>
            <a:ln>
              <a:noFill/>
            </a:ln>
          </p:spPr>
          <p:txBody>
            <a:bodyPr wrap="square" rtlCol="0">
              <a:noAutofit/>
            </a:bodyPr>
            <a:lstStyle/>
            <a:p>
              <a:pPr algn="ctr"/>
              <a:endParaRPr kumimoji="1" lang="ja-JP" altLang="en-US" sz="2800"/>
            </a:p>
          </p:txBody>
        </p:sp>
        <p:sp>
          <p:nvSpPr>
            <p:cNvPr id="29" name="テキスト ボックス 28">
              <a:extLst>
                <a:ext uri="{FF2B5EF4-FFF2-40B4-BE49-F238E27FC236}">
                  <a16:creationId xmlns:a16="http://schemas.microsoft.com/office/drawing/2014/main" id="{73728CD8-4F47-706B-31B3-B18E8619C974}"/>
                </a:ext>
              </a:extLst>
            </p:cNvPr>
            <p:cNvSpPr txBox="1"/>
            <p:nvPr/>
          </p:nvSpPr>
          <p:spPr>
            <a:xfrm>
              <a:off x="4460296" y="4392068"/>
              <a:ext cx="5950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/>
                <a:t>∫</a:t>
              </a:r>
              <a:r>
                <a:rPr kumimoji="1" lang="en-US" altLang="ja-JP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dt</a:t>
              </a:r>
              <a:endParaRPr kumimoji="1" lang="ja-JP" altLang="en-US" i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0" name="直線矢印コネクタ 29">
              <a:extLst>
                <a:ext uri="{FF2B5EF4-FFF2-40B4-BE49-F238E27FC236}">
                  <a16:creationId xmlns:a16="http://schemas.microsoft.com/office/drawing/2014/main" id="{6E616F62-5332-E0C9-1F88-5C9D329A796A}"/>
                </a:ext>
              </a:extLst>
            </p:cNvPr>
            <p:cNvCxnSpPr>
              <a:cxnSpLocks/>
              <a:stCxn id="36" idx="0"/>
              <a:endCxn id="19" idx="2"/>
            </p:cNvCxnSpPr>
            <p:nvPr/>
          </p:nvCxnSpPr>
          <p:spPr>
            <a:xfrm flipH="1" flipV="1">
              <a:off x="4111205" y="4068504"/>
              <a:ext cx="2835" cy="979114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線矢印コネクタ 30">
              <a:extLst>
                <a:ext uri="{FF2B5EF4-FFF2-40B4-BE49-F238E27FC236}">
                  <a16:creationId xmlns:a16="http://schemas.microsoft.com/office/drawing/2014/main" id="{117778F4-4D4F-D930-BFE5-480BEC11A615}"/>
                </a:ext>
              </a:extLst>
            </p:cNvPr>
            <p:cNvCxnSpPr>
              <a:cxnSpLocks/>
              <a:stCxn id="37" idx="0"/>
              <a:endCxn id="24" idx="2"/>
            </p:cNvCxnSpPr>
            <p:nvPr/>
          </p:nvCxnSpPr>
          <p:spPr>
            <a:xfrm flipV="1">
              <a:off x="5816434" y="4068504"/>
              <a:ext cx="116" cy="979114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テキスト ボックス 33">
              <a:extLst>
                <a:ext uri="{FF2B5EF4-FFF2-40B4-BE49-F238E27FC236}">
                  <a16:creationId xmlns:a16="http://schemas.microsoft.com/office/drawing/2014/main" id="{264E9B9F-00EC-8C4D-F8F0-36B387BC3110}"/>
                </a:ext>
              </a:extLst>
            </p:cNvPr>
            <p:cNvSpPr txBox="1"/>
            <p:nvPr/>
          </p:nvSpPr>
          <p:spPr>
            <a:xfrm>
              <a:off x="7117186" y="5098481"/>
              <a:ext cx="30091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/>
                <a:t>acceleration in body frame</a:t>
              </a:r>
              <a:endParaRPr kumimoji="1" lang="ja-JP" altLang="en-US"/>
            </a:p>
          </p:txBody>
        </p:sp>
        <p:sp>
          <p:nvSpPr>
            <p:cNvPr id="36" name="テキスト ボックス 35">
              <a:extLst>
                <a:ext uri="{FF2B5EF4-FFF2-40B4-BE49-F238E27FC236}">
                  <a16:creationId xmlns:a16="http://schemas.microsoft.com/office/drawing/2014/main" id="{E36D0995-3695-CF46-29EF-784F2222EE49}"/>
                </a:ext>
              </a:extLst>
            </p:cNvPr>
            <p:cNvSpPr txBox="1"/>
            <p:nvPr/>
          </p:nvSpPr>
          <p:spPr>
            <a:xfrm>
              <a:off x="3568858" y="5047618"/>
              <a:ext cx="10903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(u'</a:t>
              </a:r>
              <a:r>
                <a:rPr lang="en-US" altLang="ja-JP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, v', w'</a:t>
              </a:r>
              <a:r>
                <a:rPr kumimoji="1" lang="en-US" altLang="ja-JP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  <a:endParaRPr kumimoji="1" lang="ja-JP" altLang="en-US" i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7" name="テキスト ボックス 36">
              <a:extLst>
                <a:ext uri="{FF2B5EF4-FFF2-40B4-BE49-F238E27FC236}">
                  <a16:creationId xmlns:a16="http://schemas.microsoft.com/office/drawing/2014/main" id="{17C72657-6C2C-F4CB-A222-859913A24B1C}"/>
                </a:ext>
              </a:extLst>
            </p:cNvPr>
            <p:cNvSpPr txBox="1"/>
            <p:nvPr/>
          </p:nvSpPr>
          <p:spPr>
            <a:xfrm>
              <a:off x="5296900" y="5047618"/>
              <a:ext cx="10390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(p'</a:t>
              </a:r>
              <a:r>
                <a:rPr lang="en-US" altLang="ja-JP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, q', r'</a:t>
              </a:r>
              <a:r>
                <a:rPr kumimoji="1" lang="en-US" altLang="ja-JP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  <a:endParaRPr kumimoji="1" lang="ja-JP" altLang="en-US" i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0" name="テキスト ボックス 39">
              <a:extLst>
                <a:ext uri="{FF2B5EF4-FFF2-40B4-BE49-F238E27FC236}">
                  <a16:creationId xmlns:a16="http://schemas.microsoft.com/office/drawing/2014/main" id="{8A70A586-E6FA-1FD9-9670-6345F8050EA3}"/>
                </a:ext>
              </a:extLst>
            </p:cNvPr>
            <p:cNvSpPr txBox="1"/>
            <p:nvPr/>
          </p:nvSpPr>
          <p:spPr>
            <a:xfrm>
              <a:off x="1291171" y="5077707"/>
              <a:ext cx="13612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/>
                <a:t>We need .</a:t>
              </a:r>
              <a:r>
                <a:rPr kumimoji="1" lang="en-US" altLang="ja-JP"/>
                <a:t>..</a:t>
              </a:r>
              <a:endParaRPr kumimoji="1" lang="ja-JP" altLang="en-US"/>
            </a:p>
          </p:txBody>
        </p:sp>
      </p:grpSp>
      <p:grpSp>
        <p:nvGrpSpPr>
          <p:cNvPr id="32" name="グループ化 31">
            <a:extLst>
              <a:ext uri="{FF2B5EF4-FFF2-40B4-BE49-F238E27FC236}">
                <a16:creationId xmlns:a16="http://schemas.microsoft.com/office/drawing/2014/main" id="{4254BF95-81E1-C33A-9B20-9BEB6C7934B8}"/>
              </a:ext>
            </a:extLst>
          </p:cNvPr>
          <p:cNvGrpSpPr/>
          <p:nvPr/>
        </p:nvGrpSpPr>
        <p:grpSpPr>
          <a:xfrm>
            <a:off x="349767" y="5416950"/>
            <a:ext cx="10107224" cy="1389577"/>
            <a:chOff x="349767" y="5416950"/>
            <a:chExt cx="10107224" cy="1389577"/>
          </a:xfrm>
        </p:grpSpPr>
        <p:sp>
          <p:nvSpPr>
            <p:cNvPr id="50" name="正方形/長方形 49">
              <a:extLst>
                <a:ext uri="{FF2B5EF4-FFF2-40B4-BE49-F238E27FC236}">
                  <a16:creationId xmlns:a16="http://schemas.microsoft.com/office/drawing/2014/main" id="{893B70DB-F994-DA5A-043E-C2B8973648BB}"/>
                </a:ext>
              </a:extLst>
            </p:cNvPr>
            <p:cNvSpPr/>
            <p:nvPr/>
          </p:nvSpPr>
          <p:spPr>
            <a:xfrm>
              <a:off x="3394364" y="6059185"/>
              <a:ext cx="2964872" cy="701841"/>
            </a:xfrm>
            <a:prstGeom prst="rect">
              <a:avLst/>
            </a:prstGeom>
            <a:solidFill>
              <a:srgbClr val="D0E0E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41" name="直線矢印コネクタ 40">
              <a:extLst>
                <a:ext uri="{FF2B5EF4-FFF2-40B4-BE49-F238E27FC236}">
                  <a16:creationId xmlns:a16="http://schemas.microsoft.com/office/drawing/2014/main" id="{519F03D2-3AA3-F6E0-8E83-7BD72B5451A1}"/>
                </a:ext>
              </a:extLst>
            </p:cNvPr>
            <p:cNvCxnSpPr>
              <a:cxnSpLocks/>
              <a:endCxn id="36" idx="2"/>
            </p:cNvCxnSpPr>
            <p:nvPr/>
          </p:nvCxnSpPr>
          <p:spPr>
            <a:xfrm flipV="1">
              <a:off x="4105743" y="5416950"/>
              <a:ext cx="8297" cy="64223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テキスト ボックス 43">
              <a:extLst>
                <a:ext uri="{FF2B5EF4-FFF2-40B4-BE49-F238E27FC236}">
                  <a16:creationId xmlns:a16="http://schemas.microsoft.com/office/drawing/2014/main" id="{D699648E-DBCC-D61D-8EB4-B213B0219E0B}"/>
                </a:ext>
              </a:extLst>
            </p:cNvPr>
            <p:cNvSpPr txBox="1"/>
            <p:nvPr/>
          </p:nvSpPr>
          <p:spPr>
            <a:xfrm>
              <a:off x="3782576" y="6243851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T</a:t>
              </a:r>
              <a:endParaRPr kumimoji="1" lang="ja-JP" altLang="en-US" i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45" name="直線矢印コネクタ 44">
              <a:extLst>
                <a:ext uri="{FF2B5EF4-FFF2-40B4-BE49-F238E27FC236}">
                  <a16:creationId xmlns:a16="http://schemas.microsoft.com/office/drawing/2014/main" id="{90829B21-8CB7-C49A-89F6-A07182A68CA6}"/>
                </a:ext>
              </a:extLst>
            </p:cNvPr>
            <p:cNvCxnSpPr>
              <a:cxnSpLocks/>
              <a:endCxn id="37" idx="2"/>
            </p:cNvCxnSpPr>
            <p:nvPr/>
          </p:nvCxnSpPr>
          <p:spPr>
            <a:xfrm flipV="1">
              <a:off x="5816434" y="5416950"/>
              <a:ext cx="0" cy="64223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テキスト ボックス 47">
              <a:extLst>
                <a:ext uri="{FF2B5EF4-FFF2-40B4-BE49-F238E27FC236}">
                  <a16:creationId xmlns:a16="http://schemas.microsoft.com/office/drawing/2014/main" id="{5F4EBD91-F36E-F90B-9960-2AD57D3DEED8}"/>
                </a:ext>
              </a:extLst>
            </p:cNvPr>
            <p:cNvSpPr txBox="1"/>
            <p:nvPr/>
          </p:nvSpPr>
          <p:spPr>
            <a:xfrm>
              <a:off x="5662191" y="6211398"/>
              <a:ext cx="2680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τ</a:t>
              </a:r>
              <a:endParaRPr kumimoji="1" lang="ja-JP" altLang="en-US" i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1" name="テキスト ボックス 50">
              <a:extLst>
                <a:ext uri="{FF2B5EF4-FFF2-40B4-BE49-F238E27FC236}">
                  <a16:creationId xmlns:a16="http://schemas.microsoft.com/office/drawing/2014/main" id="{D1C8F6DC-8730-CC48-0897-DCB49C574022}"/>
                </a:ext>
              </a:extLst>
            </p:cNvPr>
            <p:cNvSpPr txBox="1"/>
            <p:nvPr/>
          </p:nvSpPr>
          <p:spPr>
            <a:xfrm>
              <a:off x="7157690" y="6211398"/>
              <a:ext cx="32993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/>
                <a:t>Thrust and torque by 4 rotors</a:t>
              </a:r>
              <a:endParaRPr kumimoji="1" lang="ja-JP" altLang="en-US"/>
            </a:p>
          </p:txBody>
        </p:sp>
        <p:cxnSp>
          <p:nvCxnSpPr>
            <p:cNvPr id="52" name="直線矢印コネクタ 51">
              <a:extLst>
                <a:ext uri="{FF2B5EF4-FFF2-40B4-BE49-F238E27FC236}">
                  <a16:creationId xmlns:a16="http://schemas.microsoft.com/office/drawing/2014/main" id="{7C3A7339-CC6B-F76D-1DF0-B2AD6457A6DC}"/>
                </a:ext>
              </a:extLst>
            </p:cNvPr>
            <p:cNvCxnSpPr>
              <a:cxnSpLocks/>
              <a:endCxn id="50" idx="1"/>
            </p:cNvCxnSpPr>
            <p:nvPr/>
          </p:nvCxnSpPr>
          <p:spPr>
            <a:xfrm flipV="1">
              <a:off x="838200" y="6410106"/>
              <a:ext cx="2556164" cy="1841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テキスト ボックス 54">
              <a:extLst>
                <a:ext uri="{FF2B5EF4-FFF2-40B4-BE49-F238E27FC236}">
                  <a16:creationId xmlns:a16="http://schemas.microsoft.com/office/drawing/2014/main" id="{CD80E37A-7A7C-7854-DE2B-34620E9D38A3}"/>
                </a:ext>
              </a:extLst>
            </p:cNvPr>
            <p:cNvSpPr txBox="1"/>
            <p:nvPr/>
          </p:nvSpPr>
          <p:spPr>
            <a:xfrm>
              <a:off x="429948" y="6040773"/>
              <a:ext cx="9492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/>
                <a:t>Cntrols</a:t>
              </a:r>
              <a:endParaRPr kumimoji="1" lang="ja-JP" altLang="en-US"/>
            </a:p>
          </p:txBody>
        </p:sp>
        <p:sp>
          <p:nvSpPr>
            <p:cNvPr id="56" name="テキスト ボックス 55">
              <a:extLst>
                <a:ext uri="{FF2B5EF4-FFF2-40B4-BE49-F238E27FC236}">
                  <a16:creationId xmlns:a16="http://schemas.microsoft.com/office/drawing/2014/main" id="{99EF7BD8-5849-53D9-F14A-FDF855A44403}"/>
                </a:ext>
              </a:extLst>
            </p:cNvPr>
            <p:cNvSpPr txBox="1"/>
            <p:nvPr/>
          </p:nvSpPr>
          <p:spPr>
            <a:xfrm>
              <a:off x="349767" y="6437195"/>
              <a:ext cx="14798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(c</a:t>
              </a:r>
              <a:r>
                <a:rPr kumimoji="1" lang="en-US" altLang="ja-JP" i="1" baseline="-2500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r>
                <a:rPr kumimoji="1" lang="en-US" altLang="ja-JP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, c</a:t>
              </a:r>
              <a:r>
                <a:rPr kumimoji="1" lang="en-US" altLang="ja-JP" i="1" baseline="-2500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r>
                <a:rPr kumimoji="1" lang="en-US" altLang="ja-JP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, c</a:t>
              </a:r>
              <a:r>
                <a:rPr kumimoji="1" lang="en-US" altLang="ja-JP" i="1" baseline="-25000"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r>
                <a:rPr kumimoji="1" lang="en-US" altLang="ja-JP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, c</a:t>
              </a:r>
              <a:r>
                <a:rPr kumimoji="1" lang="en-US" altLang="ja-JP" i="1" baseline="-25000"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r>
                <a:rPr lang="en-US" altLang="ja-JP" i="1" baseline="-2500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kumimoji="1" lang="en-US" altLang="ja-JP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  <a:endParaRPr kumimoji="1" lang="ja-JP" altLang="en-US" i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0" name="テキスト ボックス 59">
              <a:extLst>
                <a:ext uri="{FF2B5EF4-FFF2-40B4-BE49-F238E27FC236}">
                  <a16:creationId xmlns:a16="http://schemas.microsoft.com/office/drawing/2014/main" id="{BE807CB6-FD6A-EB55-FC50-93F2D68918C3}"/>
                </a:ext>
              </a:extLst>
            </p:cNvPr>
            <p:cNvSpPr txBox="1"/>
            <p:nvPr/>
          </p:nvSpPr>
          <p:spPr>
            <a:xfrm>
              <a:off x="4294905" y="5611099"/>
              <a:ext cx="11897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/>
                <a:t>dynamics</a:t>
              </a:r>
              <a:endParaRPr kumimoji="1" lang="ja-JP" altLang="en-US"/>
            </a:p>
          </p:txBody>
        </p:sp>
      </p:grpSp>
      <p:grpSp>
        <p:nvGrpSpPr>
          <p:cNvPr id="42" name="グループ化 41">
            <a:extLst>
              <a:ext uri="{FF2B5EF4-FFF2-40B4-BE49-F238E27FC236}">
                <a16:creationId xmlns:a16="http://schemas.microsoft.com/office/drawing/2014/main" id="{DE66322B-7D59-96B4-CE02-DCE48BE2353E}"/>
              </a:ext>
            </a:extLst>
          </p:cNvPr>
          <p:cNvGrpSpPr/>
          <p:nvPr/>
        </p:nvGrpSpPr>
        <p:grpSpPr>
          <a:xfrm>
            <a:off x="1249611" y="2793885"/>
            <a:ext cx="8320419" cy="1486880"/>
            <a:chOff x="1249611" y="2793885"/>
            <a:chExt cx="8320419" cy="1486880"/>
          </a:xfrm>
        </p:grpSpPr>
        <p:cxnSp>
          <p:nvCxnSpPr>
            <p:cNvPr id="21" name="直線矢印コネクタ 20">
              <a:extLst>
                <a:ext uri="{FF2B5EF4-FFF2-40B4-BE49-F238E27FC236}">
                  <a16:creationId xmlns:a16="http://schemas.microsoft.com/office/drawing/2014/main" id="{17C2FDC9-CC6D-02AF-F8D8-F47CEFACA9B7}"/>
                </a:ext>
              </a:extLst>
            </p:cNvPr>
            <p:cNvCxnSpPr>
              <a:cxnSpLocks/>
              <a:stCxn id="19" idx="0"/>
              <a:endCxn id="6" idx="2"/>
            </p:cNvCxnSpPr>
            <p:nvPr/>
          </p:nvCxnSpPr>
          <p:spPr>
            <a:xfrm flipH="1" flipV="1">
              <a:off x="4109919" y="2793885"/>
              <a:ext cx="1286" cy="905287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線矢印コネクタ 24">
              <a:extLst>
                <a:ext uri="{FF2B5EF4-FFF2-40B4-BE49-F238E27FC236}">
                  <a16:creationId xmlns:a16="http://schemas.microsoft.com/office/drawing/2014/main" id="{29E71C8C-EFBE-B2A5-3C66-DD47E841692A}"/>
                </a:ext>
              </a:extLst>
            </p:cNvPr>
            <p:cNvCxnSpPr>
              <a:cxnSpLocks/>
              <a:stCxn id="24" idx="0"/>
              <a:endCxn id="7" idx="2"/>
            </p:cNvCxnSpPr>
            <p:nvPr/>
          </p:nvCxnSpPr>
          <p:spPr>
            <a:xfrm flipH="1" flipV="1">
              <a:off x="5794136" y="2793885"/>
              <a:ext cx="22414" cy="905287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テキスト ボックス 27">
              <a:extLst>
                <a:ext uri="{FF2B5EF4-FFF2-40B4-BE49-F238E27FC236}">
                  <a16:creationId xmlns:a16="http://schemas.microsoft.com/office/drawing/2014/main" id="{22BDEA2D-5731-F942-532B-CC13C84DBCA1}"/>
                </a:ext>
              </a:extLst>
            </p:cNvPr>
            <p:cNvSpPr txBox="1"/>
            <p:nvPr/>
          </p:nvSpPr>
          <p:spPr>
            <a:xfrm>
              <a:off x="4084545" y="3020417"/>
              <a:ext cx="17572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/>
                <a:t>transformation</a:t>
              </a:r>
              <a:endParaRPr kumimoji="1" lang="ja-JP" altLang="en-US"/>
            </a:p>
          </p:txBody>
        </p:sp>
        <p:grpSp>
          <p:nvGrpSpPr>
            <p:cNvPr id="26" name="グループ化 25">
              <a:extLst>
                <a:ext uri="{FF2B5EF4-FFF2-40B4-BE49-F238E27FC236}">
                  <a16:creationId xmlns:a16="http://schemas.microsoft.com/office/drawing/2014/main" id="{FC9CD103-1EC5-C2D8-DAF3-1AB960DE5014}"/>
                </a:ext>
              </a:extLst>
            </p:cNvPr>
            <p:cNvGrpSpPr/>
            <p:nvPr/>
          </p:nvGrpSpPr>
          <p:grpSpPr>
            <a:xfrm>
              <a:off x="1249611" y="3602182"/>
              <a:ext cx="8320419" cy="678583"/>
              <a:chOff x="1249611" y="3602182"/>
              <a:chExt cx="8320419" cy="678583"/>
            </a:xfrm>
          </p:grpSpPr>
          <p:sp>
            <p:nvSpPr>
              <p:cNvPr id="17" name="テキスト ボックス 16">
                <a:extLst>
                  <a:ext uri="{FF2B5EF4-FFF2-40B4-BE49-F238E27FC236}">
                    <a16:creationId xmlns:a16="http://schemas.microsoft.com/office/drawing/2014/main" id="{C7384526-810B-C3D0-F111-7398991A9DF2}"/>
                  </a:ext>
                </a:extLst>
              </p:cNvPr>
              <p:cNvSpPr txBox="1"/>
              <p:nvPr/>
            </p:nvSpPr>
            <p:spPr>
              <a:xfrm>
                <a:off x="1249611" y="3761517"/>
                <a:ext cx="13612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/>
                  <a:t>We need .</a:t>
                </a:r>
                <a:r>
                  <a:rPr kumimoji="1" lang="en-US" altLang="ja-JP"/>
                  <a:t>..</a:t>
                </a:r>
                <a:endParaRPr kumimoji="1" lang="ja-JP" altLang="en-US"/>
              </a:p>
            </p:txBody>
          </p:sp>
          <p:sp>
            <p:nvSpPr>
              <p:cNvPr id="18" name="テキスト ボックス 17">
                <a:extLst>
                  <a:ext uri="{FF2B5EF4-FFF2-40B4-BE49-F238E27FC236}">
                    <a16:creationId xmlns:a16="http://schemas.microsoft.com/office/drawing/2014/main" id="{E8307CEA-B56B-2022-FC5C-838414A75E82}"/>
                  </a:ext>
                </a:extLst>
              </p:cNvPr>
              <p:cNvSpPr txBox="1"/>
              <p:nvPr/>
            </p:nvSpPr>
            <p:spPr>
              <a:xfrm>
                <a:off x="7065818" y="3761517"/>
                <a:ext cx="25042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b="1" i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</a:t>
                </a:r>
                <a:r>
                  <a:rPr lang="en-US" altLang="ja-JP"/>
                  <a:t> and </a:t>
                </a:r>
                <a:r>
                  <a:rPr lang="en-US" altLang="ja-JP" b="1" i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ω</a:t>
                </a:r>
                <a:r>
                  <a:rPr lang="en-US" altLang="ja-JP"/>
                  <a:t> in body frame</a:t>
                </a:r>
                <a:endParaRPr kumimoji="1" lang="ja-JP" altLang="en-US"/>
              </a:p>
            </p:txBody>
          </p:sp>
          <p:sp>
            <p:nvSpPr>
              <p:cNvPr id="19" name="テキスト ボックス 18">
                <a:extLst>
                  <a:ext uri="{FF2B5EF4-FFF2-40B4-BE49-F238E27FC236}">
                    <a16:creationId xmlns:a16="http://schemas.microsoft.com/office/drawing/2014/main" id="{882F789F-B4C8-C23F-8A98-4A41B1AD7F78}"/>
                  </a:ext>
                </a:extLst>
              </p:cNvPr>
              <p:cNvSpPr txBox="1"/>
              <p:nvPr/>
            </p:nvSpPr>
            <p:spPr>
              <a:xfrm>
                <a:off x="3629887" y="3699172"/>
                <a:ext cx="9626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i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(u</a:t>
                </a:r>
                <a:r>
                  <a:rPr lang="en-US" altLang="ja-JP" i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v, w</a:t>
                </a:r>
                <a:r>
                  <a:rPr lang="en-US" altLang="ja-JP" i="1" baseline="-250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ja-JP" i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endParaRPr kumimoji="1" lang="ja-JP" altLang="en-US" i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" name="テキスト ボックス 23">
                <a:extLst>
                  <a:ext uri="{FF2B5EF4-FFF2-40B4-BE49-F238E27FC236}">
                    <a16:creationId xmlns:a16="http://schemas.microsoft.com/office/drawing/2014/main" id="{1F82CBB2-07FE-FC23-0C4F-3B3A599A458D}"/>
                  </a:ext>
                </a:extLst>
              </p:cNvPr>
              <p:cNvSpPr txBox="1"/>
              <p:nvPr/>
            </p:nvSpPr>
            <p:spPr>
              <a:xfrm>
                <a:off x="5352320" y="3699172"/>
                <a:ext cx="9284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i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(p</a:t>
                </a:r>
                <a:r>
                  <a:rPr lang="en-US" altLang="ja-JP" i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q, r</a:t>
                </a:r>
                <a:r>
                  <a:rPr lang="en-US" altLang="ja-JP" i="1" baseline="-250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ja-JP" i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endParaRPr kumimoji="1" lang="ja-JP" altLang="en-US" i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1" name="正方形/長方形 60">
                <a:extLst>
                  <a:ext uri="{FF2B5EF4-FFF2-40B4-BE49-F238E27FC236}">
                    <a16:creationId xmlns:a16="http://schemas.microsoft.com/office/drawing/2014/main" id="{630B3115-3881-9A68-5507-3FE07AFE030C}"/>
                  </a:ext>
                </a:extLst>
              </p:cNvPr>
              <p:cNvSpPr/>
              <p:nvPr/>
            </p:nvSpPr>
            <p:spPr>
              <a:xfrm>
                <a:off x="3568858" y="3602182"/>
                <a:ext cx="2707257" cy="678583"/>
              </a:xfrm>
              <a:prstGeom prst="rect">
                <a:avLst/>
              </a:prstGeom>
              <a:noFill/>
              <a:ln>
                <a:prstDash val="sys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EBCA3B30-44F1-D301-DDDE-E6D43A31EDB6}"/>
              </a:ext>
            </a:extLst>
          </p:cNvPr>
          <p:cNvSpPr txBox="1"/>
          <p:nvPr/>
        </p:nvSpPr>
        <p:spPr>
          <a:xfrm>
            <a:off x="6902522" y="106652"/>
            <a:ext cx="3757231" cy="586249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wrap="square" rtlCol="0">
            <a:noAutofit/>
          </a:bodyPr>
          <a:lstStyle/>
          <a:p>
            <a:r>
              <a:rPr kumimoji="1" lang="en-US" altLang="ja-JP" sz="1100"/>
              <a:t>Note: 4 controls vs. 6 degrees of freedom system.</a:t>
            </a:r>
          </a:p>
          <a:p>
            <a:r>
              <a:rPr lang="en-US" altLang="ja-JP" sz="1100"/>
              <a:t>Ex. The yaw angle can be changed keeping the altitude, but the pitch anlge change decreeses altitude.</a:t>
            </a:r>
            <a:endParaRPr kumimoji="1" lang="ja-JP" altLang="en-US" sz="1100"/>
          </a:p>
        </p:txBody>
      </p:sp>
    </p:spTree>
    <p:extLst>
      <p:ext uri="{BB962C8B-B14F-4D97-AF65-F5344CB8AC3E}">
        <p14:creationId xmlns:p14="http://schemas.microsoft.com/office/powerpoint/2010/main" val="3988177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8A463CFE-82B8-0DDB-4B20-C644E46749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3" y="45156"/>
            <a:ext cx="12143182" cy="6739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1246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5702</TotalTime>
  <Words>2138</Words>
  <Application>Microsoft Macintosh PowerPoint</Application>
  <PresentationFormat>ワイド画面</PresentationFormat>
  <Paragraphs>304</Paragraphs>
  <Slides>26</Slides>
  <Notes>0</Notes>
  <HiddenSlides>2</HiddenSlides>
  <MMClips>0</MMClips>
  <ScaleCrop>false</ScaleCrop>
  <HeadingPairs>
    <vt:vector size="6" baseType="variant">
      <vt:variant>
        <vt:lpstr>使用されているフォント</vt:lpstr>
      </vt:variant>
      <vt:variant>
        <vt:i4>8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26</vt:i4>
      </vt:variant>
    </vt:vector>
  </HeadingPairs>
  <TitlesOfParts>
    <vt:vector size="35" baseType="lpstr">
      <vt:lpstr>-apple-system</vt:lpstr>
      <vt:lpstr>游ゴシック</vt:lpstr>
      <vt:lpstr>游ゴシック Light</vt:lpstr>
      <vt:lpstr>Arial</vt:lpstr>
      <vt:lpstr>Calibri</vt:lpstr>
      <vt:lpstr>Courier New</vt:lpstr>
      <vt:lpstr>Menlo</vt:lpstr>
      <vt:lpstr>Times New Roman</vt:lpstr>
      <vt:lpstr>Office テーマ</vt:lpstr>
      <vt:lpstr>ドローンの 数学・物理・制御 入門</vt:lpstr>
      <vt:lpstr>PowerPoint プレゼンテーション</vt:lpstr>
      <vt:lpstr>PowerPoint プレゼンテーション</vt:lpstr>
      <vt:lpstr>座標変換</vt:lpstr>
      <vt:lpstr>PowerPoint プレゼンテーション</vt:lpstr>
      <vt:lpstr>運動方程式</vt:lpstr>
      <vt:lpstr>PowerPoint プレゼンテーション</vt:lpstr>
      <vt:lpstr>PowerPoint プレゼンテーション</vt:lpstr>
      <vt:lpstr>PowerPoint プレゼンテーション</vt:lpstr>
      <vt:lpstr>制御モデル(Plant+Controller)として</vt:lpstr>
      <vt:lpstr>Plantのみ の応答</vt:lpstr>
      <vt:lpstr>PowerPoint プレゼンテーション</vt:lpstr>
      <vt:lpstr>フィードバック応答</vt:lpstr>
      <vt:lpstr>PowerPoint プレゼンテーション</vt:lpstr>
      <vt:lpstr>制御モデル(Plant+Controller)として</vt:lpstr>
      <vt:lpstr>PowerPoint プレゼンテーション</vt:lpstr>
      <vt:lpstr>飛行計画と安定飛行制御</vt:lpstr>
      <vt:lpstr>ソフトウェア的な話</vt:lpstr>
      <vt:lpstr>Hello World(C++版)</vt:lpstr>
      <vt:lpstr>1. ユニットテスト</vt:lpstr>
      <vt:lpstr>2. 数式とコード(1/2)</vt:lpstr>
      <vt:lpstr>2. 数式とコード</vt:lpstr>
      <vt:lpstr>その他感想など</vt:lpstr>
      <vt:lpstr>2. グラフ化</vt:lpstr>
      <vt:lpstr>参考文献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平鍋 健児</dc:creator>
  <cp:lastModifiedBy>平鍋 健児</cp:lastModifiedBy>
  <cp:revision>20</cp:revision>
  <dcterms:created xsi:type="dcterms:W3CDTF">2024-02-01T04:00:54Z</dcterms:created>
  <dcterms:modified xsi:type="dcterms:W3CDTF">2024-02-12T02:21:13Z</dcterms:modified>
</cp:coreProperties>
</file>